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4"/>
  </p:notesMasterIdLst>
  <p:sldIdLst>
    <p:sldId id="2417" r:id="rId2"/>
    <p:sldId id="266" r:id="rId3"/>
    <p:sldId id="2425" r:id="rId4"/>
    <p:sldId id="2426" r:id="rId5"/>
    <p:sldId id="2427" r:id="rId6"/>
    <p:sldId id="2428" r:id="rId7"/>
    <p:sldId id="2429" r:id="rId8"/>
    <p:sldId id="2430" r:id="rId9"/>
    <p:sldId id="2431" r:id="rId10"/>
    <p:sldId id="2432" r:id="rId11"/>
    <p:sldId id="2433" r:id="rId12"/>
    <p:sldId id="2434" r:id="rId13"/>
    <p:sldId id="2435" r:id="rId14"/>
    <p:sldId id="2436" r:id="rId15"/>
    <p:sldId id="2437" r:id="rId16"/>
    <p:sldId id="2438" r:id="rId17"/>
    <p:sldId id="2439" r:id="rId18"/>
    <p:sldId id="2440" r:id="rId19"/>
    <p:sldId id="2443" r:id="rId20"/>
    <p:sldId id="2442" r:id="rId21"/>
    <p:sldId id="2444" r:id="rId22"/>
    <p:sldId id="2445" r:id="rId23"/>
    <p:sldId id="2446" r:id="rId24"/>
    <p:sldId id="2447" r:id="rId25"/>
    <p:sldId id="2448" r:id="rId26"/>
    <p:sldId id="2449" r:id="rId27"/>
    <p:sldId id="2450" r:id="rId28"/>
    <p:sldId id="2451" r:id="rId29"/>
    <p:sldId id="2452" r:id="rId30"/>
    <p:sldId id="2453" r:id="rId31"/>
    <p:sldId id="2454" r:id="rId32"/>
    <p:sldId id="2455" r:id="rId33"/>
    <p:sldId id="2456" r:id="rId34"/>
    <p:sldId id="2457" r:id="rId35"/>
    <p:sldId id="2458" r:id="rId36"/>
    <p:sldId id="2459" r:id="rId37"/>
    <p:sldId id="2460" r:id="rId38"/>
    <p:sldId id="2461" r:id="rId39"/>
    <p:sldId id="2462" r:id="rId40"/>
    <p:sldId id="2463" r:id="rId41"/>
    <p:sldId id="2464" r:id="rId42"/>
    <p:sldId id="2465" r:id="rId43"/>
    <p:sldId id="2466" r:id="rId44"/>
    <p:sldId id="2467" r:id="rId45"/>
    <p:sldId id="2468" r:id="rId46"/>
    <p:sldId id="2469" r:id="rId47"/>
    <p:sldId id="2470" r:id="rId48"/>
    <p:sldId id="2471" r:id="rId49"/>
    <p:sldId id="2482" r:id="rId50"/>
    <p:sldId id="2483" r:id="rId51"/>
    <p:sldId id="2472" r:id="rId52"/>
    <p:sldId id="2473" r:id="rId53"/>
    <p:sldId id="2474" r:id="rId54"/>
    <p:sldId id="2495" r:id="rId55"/>
    <p:sldId id="2477" r:id="rId56"/>
    <p:sldId id="2478" r:id="rId57"/>
    <p:sldId id="2479" r:id="rId58"/>
    <p:sldId id="2480" r:id="rId59"/>
    <p:sldId id="2481" r:id="rId60"/>
    <p:sldId id="2484" r:id="rId61"/>
    <p:sldId id="2496" r:id="rId62"/>
    <p:sldId id="2485" r:id="rId63"/>
    <p:sldId id="2486" r:id="rId64"/>
    <p:sldId id="2487" r:id="rId65"/>
    <p:sldId id="2488" r:id="rId66"/>
    <p:sldId id="2489" r:id="rId67"/>
    <p:sldId id="2490" r:id="rId68"/>
    <p:sldId id="2491" r:id="rId69"/>
    <p:sldId id="2492" r:id="rId70"/>
    <p:sldId id="2493" r:id="rId71"/>
    <p:sldId id="2494" r:id="rId72"/>
    <p:sldId id="2422" r:id="rId7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ou, Z.W. (Zoïe)" initials="AZ(" lastIdx="3" clrIdx="0">
    <p:extLst>
      <p:ext uri="{19B8F6BF-5375-455C-9EA6-DF929625EA0E}">
        <p15:presenceInfo xmlns:p15="http://schemas.microsoft.com/office/powerpoint/2012/main" userId="S-1-5-21-2868950898-2736350359-1830797748-487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442"/>
    <a:srgbClr val="0F1F2F"/>
    <a:srgbClr val="A27C3F"/>
    <a:srgbClr val="AB9863"/>
    <a:srgbClr val="411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77093" autoAdjust="0"/>
  </p:normalViewPr>
  <p:slideViewPr>
    <p:cSldViewPr snapToGrid="0">
      <p:cViewPr varScale="1">
        <p:scale>
          <a:sx n="55" d="100"/>
          <a:sy n="55" d="100"/>
        </p:scale>
        <p:origin x="93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A9A71-CB4B-AD41-BA8B-602C03A871CA}" type="datetimeFigureOut">
              <a:rPr lang="nl-NL" smtClean="0"/>
              <a:t>10-3-2026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BBB32-5A0C-7940-AB27-A84D8959A2E2}" type="slidenum">
              <a:rPr lang="nl-NL" smtClean="0"/>
              <a:t>‹nr.›</a:t>
            </a:fld>
            <a:endParaRPr lang="nl-NL"/>
          </a:p>
        </p:txBody>
      </p:sp>
    </p:spTree>
    <p:extLst>
      <p:ext uri="{BB962C8B-B14F-4D97-AF65-F5344CB8AC3E}">
        <p14:creationId xmlns:p14="http://schemas.microsoft.com/office/powerpoint/2010/main" val="134153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verenso.nl/tijdschrift-voor-ouderengeneeskunde/tijdschrift-2017-no-2-april/praktijk/cellulitis-bij-oudere-patient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uidarts.com/huidaandoeningen/oppervlakkige-veneuze-trombose-tromboflebiti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huidarts.com/huidaandoeningen/diepe-veneuze-trombos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richtlijnendatabase.nl/richtlijn/diabetische_voet/startpagina_diabetische_voet.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a:t>
            </a:fld>
            <a:endParaRPr lang="nl-NL"/>
          </a:p>
        </p:txBody>
      </p:sp>
    </p:spTree>
    <p:extLst>
      <p:ext uri="{BB962C8B-B14F-4D97-AF65-F5344CB8AC3E}">
        <p14:creationId xmlns:p14="http://schemas.microsoft.com/office/powerpoint/2010/main" val="99659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a:t>
            </a:r>
            <a:r>
              <a:rPr lang="nl-NL" baseline="0" dirty="0"/>
              <a:t> A. Aureus is vrijwel altijd </a:t>
            </a:r>
            <a:r>
              <a:rPr lang="nl-NL" baseline="0" dirty="0" err="1"/>
              <a:t>peni</a:t>
            </a:r>
            <a:r>
              <a:rPr lang="nl-NL" baseline="0" dirty="0"/>
              <a:t> R (&gt;90%)</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10</a:t>
            </a:fld>
            <a:endParaRPr lang="nl-NL"/>
          </a:p>
        </p:txBody>
      </p:sp>
    </p:spTree>
    <p:extLst>
      <p:ext uri="{BB962C8B-B14F-4D97-AF65-F5344CB8AC3E}">
        <p14:creationId xmlns:p14="http://schemas.microsoft.com/office/powerpoint/2010/main" val="206158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 A</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11</a:t>
            </a:fld>
            <a:endParaRPr lang="nl-NL"/>
          </a:p>
        </p:txBody>
      </p:sp>
    </p:spTree>
    <p:extLst>
      <p:ext uri="{BB962C8B-B14F-4D97-AF65-F5344CB8AC3E}">
        <p14:creationId xmlns:p14="http://schemas.microsoft.com/office/powerpoint/2010/main" val="353513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a:t>b, hoewel sommige bronnen zegt dat je als het niet anders kan toch maar een swab moet doen. Andere bronnen raden dit in alle gevallen af. Ik zou het ook afraden. Stuur patient zonodig een keer naar een voetenpoli voor goede afname van diepe kweek of behandel anders empirisch. Oppervlakkige kweken zetten je vaak op het verkeerder been</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12</a:t>
            </a:fld>
            <a:endParaRPr lang="nl-NL"/>
          </a:p>
        </p:txBody>
      </p:sp>
    </p:spTree>
    <p:extLst>
      <p:ext uri="{BB962C8B-B14F-4D97-AF65-F5344CB8AC3E}">
        <p14:creationId xmlns:p14="http://schemas.microsoft.com/office/powerpoint/2010/main" val="347693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13</a:t>
            </a:fld>
            <a:endParaRPr lang="nl-NL"/>
          </a:p>
        </p:txBody>
      </p:sp>
    </p:spTree>
    <p:extLst>
      <p:ext uri="{BB962C8B-B14F-4D97-AF65-F5344CB8AC3E}">
        <p14:creationId xmlns:p14="http://schemas.microsoft.com/office/powerpoint/2010/main" val="396383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14</a:t>
            </a:fld>
            <a:endParaRPr lang="nl-NL"/>
          </a:p>
        </p:txBody>
      </p:sp>
    </p:spTree>
    <p:extLst>
      <p:ext uri="{BB962C8B-B14F-4D97-AF65-F5344CB8AC3E}">
        <p14:creationId xmlns:p14="http://schemas.microsoft.com/office/powerpoint/2010/main" val="954569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15</a:t>
            </a:fld>
            <a:endParaRPr lang="nl-NL"/>
          </a:p>
        </p:txBody>
      </p:sp>
    </p:spTree>
    <p:extLst>
      <p:ext uri="{BB962C8B-B14F-4D97-AF65-F5344CB8AC3E}">
        <p14:creationId xmlns:p14="http://schemas.microsoft.com/office/powerpoint/2010/main" val="81187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16</a:t>
            </a:fld>
            <a:endParaRPr lang="nl-NL"/>
          </a:p>
        </p:txBody>
      </p:sp>
    </p:spTree>
    <p:extLst>
      <p:ext uri="{BB962C8B-B14F-4D97-AF65-F5344CB8AC3E}">
        <p14:creationId xmlns:p14="http://schemas.microsoft.com/office/powerpoint/2010/main" val="4116656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17</a:t>
            </a:fld>
            <a:endParaRPr lang="nl-NL"/>
          </a:p>
        </p:txBody>
      </p:sp>
    </p:spTree>
    <p:extLst>
      <p:ext uri="{BB962C8B-B14F-4D97-AF65-F5344CB8AC3E}">
        <p14:creationId xmlns:p14="http://schemas.microsoft.com/office/powerpoint/2010/main" val="911760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Dia uitsluitend bedoelt ter illustratie van grote aantal soorten streptokokken; niet nodig specifiek in te gaan op verschillende soorten</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18</a:t>
            </a:fld>
            <a:endParaRPr lang="nl-NL"/>
          </a:p>
        </p:txBody>
      </p:sp>
    </p:spTree>
    <p:extLst>
      <p:ext uri="{BB962C8B-B14F-4D97-AF65-F5344CB8AC3E}">
        <p14:creationId xmlns:p14="http://schemas.microsoft.com/office/powerpoint/2010/main" val="19088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links: voorkomen </a:t>
            </a:r>
            <a:r>
              <a:rPr lang="nl-NL" dirty="0" err="1"/>
              <a:t>lokaties</a:t>
            </a:r>
            <a:r>
              <a:rPr lang="nl-NL" dirty="0"/>
              <a:t> S. Aureus in algemene bevolking, </a:t>
            </a:r>
          </a:p>
          <a:p>
            <a:r>
              <a:rPr lang="nl-NL" dirty="0"/>
              <a:t>afbeelding rechts: toename voorkomen op andere </a:t>
            </a:r>
            <a:r>
              <a:rPr lang="nl-NL" dirty="0" err="1"/>
              <a:t>lokaties</a:t>
            </a:r>
            <a:r>
              <a:rPr lang="nl-NL" dirty="0"/>
              <a:t> S. Aureus bij neusdragers</a:t>
            </a:r>
          </a:p>
          <a:p>
            <a:endParaRPr lang="nl-NL" dirty="0" smtClean="0"/>
          </a:p>
          <a:p>
            <a:endParaRPr lang="nl-NL" dirty="0" smtClean="0"/>
          </a:p>
          <a:p>
            <a:endParaRPr lang="nl-NL" dirty="0" smtClean="0"/>
          </a:p>
          <a:p>
            <a:r>
              <a:rPr lang="en-US" sz="1200" b="0" i="0" kern="1200" dirty="0" smtClean="0">
                <a:solidFill>
                  <a:schemeClr val="tx1"/>
                </a:solidFill>
                <a:effectLst/>
                <a:latin typeface="+mn-lt"/>
                <a:ea typeface="+mn-ea"/>
                <a:cs typeface="+mn-cs"/>
              </a:rPr>
              <a:t>Wertheim, Heiman F. L. et al. “The role of nasal carriage in Staphylococcus aureus infections.” </a:t>
            </a:r>
            <a:r>
              <a:rPr lang="en-US" sz="1200" b="0" i="1" kern="1200" dirty="0" smtClean="0">
                <a:solidFill>
                  <a:schemeClr val="tx1"/>
                </a:solidFill>
                <a:effectLst/>
                <a:latin typeface="+mn-lt"/>
                <a:ea typeface="+mn-ea"/>
                <a:cs typeface="+mn-cs"/>
              </a:rPr>
              <a:t>The Lancet. Infectious diseases</a:t>
            </a:r>
            <a:r>
              <a:rPr lang="en-US" sz="1200" b="0" i="0" kern="1200" dirty="0" smtClean="0">
                <a:solidFill>
                  <a:schemeClr val="tx1"/>
                </a:solidFill>
                <a:effectLst/>
                <a:latin typeface="+mn-lt"/>
                <a:ea typeface="+mn-ea"/>
                <a:cs typeface="+mn-cs"/>
              </a:rPr>
              <a:t> 5 12 (2005): 751-62 .</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19</a:t>
            </a:fld>
            <a:endParaRPr lang="nl-NL"/>
          </a:p>
        </p:txBody>
      </p:sp>
    </p:spTree>
    <p:extLst>
      <p:ext uri="{BB962C8B-B14F-4D97-AF65-F5344CB8AC3E}">
        <p14:creationId xmlns:p14="http://schemas.microsoft.com/office/powerpoint/2010/main" val="3910931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a:t>
            </a:fld>
            <a:endParaRPr lang="nl-NL"/>
          </a:p>
        </p:txBody>
      </p:sp>
    </p:spTree>
    <p:extLst>
      <p:ext uri="{BB962C8B-B14F-4D97-AF65-F5344CB8AC3E}">
        <p14:creationId xmlns:p14="http://schemas.microsoft.com/office/powerpoint/2010/main" val="43748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20</a:t>
            </a:fld>
            <a:endParaRPr lang="nl-NL"/>
          </a:p>
        </p:txBody>
      </p:sp>
    </p:spTree>
    <p:extLst>
      <p:ext uri="{BB962C8B-B14F-4D97-AF65-F5344CB8AC3E}">
        <p14:creationId xmlns:p14="http://schemas.microsoft.com/office/powerpoint/2010/main" val="117582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r>
              <a:rPr lang="nl-NL" baseline="0" dirty="0"/>
              <a:t> verschillende aspecten van </a:t>
            </a:r>
            <a:r>
              <a:rPr lang="nl-NL" baseline="0" dirty="0" err="1"/>
              <a:t>cellulitus</a:t>
            </a:r>
            <a:r>
              <a:rPr lang="nl-NL" baseline="0" dirty="0"/>
              <a:t>: </a:t>
            </a:r>
            <a:r>
              <a:rPr lang="nl-NL" dirty="0">
                <a:hlinkClick r:id="rId3"/>
              </a:rPr>
              <a:t>Cellulitis bij oudere patiënten | Verenso</a:t>
            </a:r>
            <a:r>
              <a:rPr lang="nl-NL" dirty="0"/>
              <a:t>; toestemming</a:t>
            </a:r>
            <a:r>
              <a:rPr lang="nl-NL" baseline="0" dirty="0"/>
              <a:t> is verleend</a:t>
            </a:r>
            <a:endParaRPr lang="nl-NL" dirty="0"/>
          </a:p>
          <a:p>
            <a:endParaRPr lang="nl-NL" dirty="0"/>
          </a:p>
          <a:p>
            <a:r>
              <a:rPr lang="nl-NL" dirty="0"/>
              <a:t>R: </a:t>
            </a:r>
          </a:p>
          <a:p>
            <a:r>
              <a:rPr lang="nl-NL" dirty="0"/>
              <a:t>Boven: wondroos; erysipelas </a:t>
            </a:r>
            <a:r>
              <a:rPr lang="nl-NL" dirty="0">
                <a:sym typeface="Wingdings" panose="05000000000000000000" pitchFamily="2" charset="2"/>
              </a:rPr>
              <a:t></a:t>
            </a:r>
            <a:r>
              <a:rPr lang="nl-NL" dirty="0"/>
              <a:t> </a:t>
            </a:r>
            <a:r>
              <a:rPr lang="nl-NL" dirty="0" err="1"/>
              <a:t>https</a:t>
            </a:r>
            <a:r>
              <a:rPr lang="nl-NL" dirty="0"/>
              <a:t>://</a:t>
            </a:r>
            <a:r>
              <a:rPr lang="nl-NL" dirty="0" err="1"/>
              <a:t>www.nps.org.au</a:t>
            </a:r>
            <a:r>
              <a:rPr lang="nl-NL" dirty="0"/>
              <a:t>/assets/c86a9c9ff06375a9-3e69b9bfe34a-October_39-5_full-issue.pdf</a:t>
            </a:r>
          </a:p>
          <a:p>
            <a:r>
              <a:rPr lang="nl-NL" dirty="0"/>
              <a:t>Onder: </a:t>
            </a:r>
            <a:r>
              <a:rPr lang="nl-NL" dirty="0" err="1"/>
              <a:t>Cellulitus</a:t>
            </a:r>
            <a:r>
              <a:rPr lang="nl-NL" dirty="0"/>
              <a:t> </a:t>
            </a:r>
            <a:r>
              <a:rPr lang="nl-NL" dirty="0" err="1"/>
              <a:t>with</a:t>
            </a:r>
            <a:r>
              <a:rPr lang="nl-NL" dirty="0"/>
              <a:t> erythema</a:t>
            </a:r>
            <a:r>
              <a:rPr lang="nl-NL" baseline="0" dirty="0"/>
              <a:t> </a:t>
            </a:r>
            <a:r>
              <a:rPr lang="nl-NL" baseline="0" dirty="0" err="1"/>
              <a:t>and</a:t>
            </a:r>
            <a:r>
              <a:rPr lang="nl-NL" baseline="0" dirty="0"/>
              <a:t> </a:t>
            </a:r>
            <a:r>
              <a:rPr lang="nl-NL" baseline="0" dirty="0" err="1"/>
              <a:t>edema</a:t>
            </a:r>
            <a:r>
              <a:rPr lang="nl-NL" baseline="0" dirty="0"/>
              <a:t>, </a:t>
            </a:r>
            <a:r>
              <a:rPr lang="nl-NL" baseline="0" dirty="0" err="1"/>
              <a:t>an</a:t>
            </a:r>
            <a:r>
              <a:rPr lang="nl-NL" baseline="0" dirty="0"/>
              <a:t> </a:t>
            </a:r>
            <a:r>
              <a:rPr lang="nl-NL" baseline="0" dirty="0" err="1"/>
              <a:t>extensive</a:t>
            </a:r>
            <a:r>
              <a:rPr lang="nl-NL" baseline="0" dirty="0"/>
              <a:t> </a:t>
            </a:r>
            <a:r>
              <a:rPr lang="nl-NL" baseline="0" dirty="0" err="1"/>
              <a:t>edamtous</a:t>
            </a:r>
            <a:r>
              <a:rPr lang="nl-NL" baseline="0" dirty="0"/>
              <a:t> </a:t>
            </a:r>
            <a:r>
              <a:rPr lang="nl-NL" baseline="0" dirty="0" err="1"/>
              <a:t>and</a:t>
            </a:r>
            <a:r>
              <a:rPr lang="nl-NL" baseline="0" dirty="0"/>
              <a:t> </a:t>
            </a:r>
            <a:r>
              <a:rPr lang="nl-NL" baseline="0" dirty="0" err="1"/>
              <a:t>erythematous</a:t>
            </a:r>
            <a:r>
              <a:rPr lang="nl-NL" baseline="0" dirty="0"/>
              <a:t> plaque on </a:t>
            </a:r>
            <a:r>
              <a:rPr lang="nl-NL" baseline="0" dirty="0" err="1"/>
              <a:t>the</a:t>
            </a:r>
            <a:r>
              <a:rPr lang="nl-NL" baseline="0" dirty="0"/>
              <a:t> arm </a:t>
            </a:r>
            <a:r>
              <a:rPr lang="nl-NL" baseline="0" dirty="0">
                <a:sym typeface="Wingdings" panose="05000000000000000000" pitchFamily="2" charset="2"/>
              </a:rPr>
              <a:t> </a:t>
            </a:r>
            <a:r>
              <a:rPr lang="nl-NL" baseline="0" dirty="0" err="1">
                <a:sym typeface="Wingdings" panose="05000000000000000000" pitchFamily="2" charset="2"/>
              </a:rPr>
              <a:t>https</a:t>
            </a:r>
            <a:r>
              <a:rPr lang="nl-NL" baseline="0" dirty="0">
                <a:sym typeface="Wingdings" panose="05000000000000000000" pitchFamily="2" charset="2"/>
              </a:rPr>
              <a:t>://</a:t>
            </a:r>
            <a:r>
              <a:rPr lang="nl-NL" baseline="0" dirty="0" err="1">
                <a:sym typeface="Wingdings" panose="05000000000000000000" pitchFamily="2" charset="2"/>
              </a:rPr>
              <a:t>webapps.med.unc.edu</a:t>
            </a:r>
            <a:r>
              <a:rPr lang="nl-NL" baseline="0" dirty="0">
                <a:sym typeface="Wingdings" panose="05000000000000000000" pitchFamily="2" charset="2"/>
              </a:rPr>
              <a:t>/dil/</a:t>
            </a:r>
            <a:r>
              <a:rPr lang="nl-NL" baseline="0" dirty="0" err="1">
                <a:sym typeface="Wingdings" panose="05000000000000000000" pitchFamily="2" charset="2"/>
              </a:rPr>
              <a:t>image.php?cat</a:t>
            </a:r>
            <a:r>
              <a:rPr lang="nl-NL" baseline="0" dirty="0">
                <a:sym typeface="Wingdings" panose="05000000000000000000" pitchFamily="2" charset="2"/>
              </a:rPr>
              <a:t>=</a:t>
            </a:r>
            <a:r>
              <a:rPr lang="nl-NL" baseline="0" dirty="0" err="1">
                <a:sym typeface="Wingdings" panose="05000000000000000000" pitchFamily="2" charset="2"/>
              </a:rPr>
              <a:t>Hematology&amp;con</a:t>
            </a:r>
            <a:r>
              <a:rPr lang="nl-NL" baseline="0" dirty="0">
                <a:sym typeface="Wingdings" panose="05000000000000000000" pitchFamily="2" charset="2"/>
              </a:rPr>
              <a:t>=</a:t>
            </a:r>
            <a:r>
              <a:rPr lang="nl-NL" baseline="0" dirty="0" err="1">
                <a:sym typeface="Wingdings" panose="05000000000000000000" pitchFamily="2" charset="2"/>
              </a:rPr>
              <a:t>Cellulitis&amp;img</a:t>
            </a:r>
            <a:r>
              <a:rPr lang="nl-NL" baseline="0" dirty="0">
                <a:sym typeface="Wingdings" panose="05000000000000000000" pitchFamily="2" charset="2"/>
              </a:rPr>
              <a:t>=8-4.png</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21</a:t>
            </a:fld>
            <a:endParaRPr lang="nl-NL"/>
          </a:p>
        </p:txBody>
      </p:sp>
    </p:spTree>
    <p:extLst>
      <p:ext uri="{BB962C8B-B14F-4D97-AF65-F5344CB8AC3E}">
        <p14:creationId xmlns:p14="http://schemas.microsoft.com/office/powerpoint/2010/main" val="2127620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a:t>
            </a:r>
            <a:r>
              <a:rPr lang="nl-NL" baseline="0" dirty="0"/>
              <a:t> </a:t>
            </a:r>
            <a:r>
              <a:rPr lang="nl-NL" dirty="0" err="1"/>
              <a:t>huidziekten.nl</a:t>
            </a:r>
            <a:r>
              <a:rPr lang="nl-NL" dirty="0"/>
              <a:t>:</a:t>
            </a:r>
            <a:r>
              <a:rPr lang="nl-NL" baseline="0" dirty="0"/>
              <a:t> </a:t>
            </a:r>
          </a:p>
          <a:p>
            <a:r>
              <a:rPr lang="nl-NL" baseline="0" dirty="0"/>
              <a:t>L: </a:t>
            </a:r>
            <a:r>
              <a:rPr lang="nl-NL" baseline="0" dirty="0" err="1"/>
              <a:t>hypostatisch</a:t>
            </a:r>
            <a:r>
              <a:rPr lang="nl-NL" baseline="0" dirty="0"/>
              <a:t> eczeem</a:t>
            </a:r>
          </a:p>
          <a:p>
            <a:r>
              <a:rPr lang="nl-NL" baseline="0" dirty="0"/>
              <a:t>R: </a:t>
            </a:r>
            <a:r>
              <a:rPr lang="nl-NL" sz="1200" b="0" i="0" kern="1200" dirty="0" err="1">
                <a:solidFill>
                  <a:schemeClr val="tx1"/>
                </a:solidFill>
                <a:effectLst/>
                <a:latin typeface="+mn-lt"/>
                <a:ea typeface="+mn-ea"/>
                <a:cs typeface="+mn-cs"/>
              </a:rPr>
              <a:t>perifocaal</a:t>
            </a:r>
            <a:r>
              <a:rPr lang="nl-NL" sz="1200" b="0" i="0" kern="1200" dirty="0">
                <a:solidFill>
                  <a:schemeClr val="tx1"/>
                </a:solidFill>
                <a:effectLst/>
                <a:latin typeface="+mn-lt"/>
                <a:ea typeface="+mn-ea"/>
                <a:cs typeface="+mn-cs"/>
              </a:rPr>
              <a:t> eczeem</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22</a:t>
            </a:fld>
            <a:endParaRPr lang="nl-NL"/>
          </a:p>
        </p:txBody>
      </p:sp>
    </p:spTree>
    <p:extLst>
      <p:ext uri="{BB962C8B-B14F-4D97-AF65-F5344CB8AC3E}">
        <p14:creationId xmlns:p14="http://schemas.microsoft.com/office/powerpoint/2010/main" val="68851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huidarts.com</a:t>
            </a:r>
            <a:r>
              <a:rPr lang="nl-NL" dirty="0"/>
              <a:t>: DVT en </a:t>
            </a:r>
            <a:r>
              <a:rPr lang="nl-NL" dirty="0" err="1"/>
              <a:t>opp</a:t>
            </a:r>
            <a:r>
              <a:rPr lang="nl-NL" dirty="0"/>
              <a:t> tromboflebitis</a:t>
            </a:r>
          </a:p>
          <a:p>
            <a:r>
              <a:rPr lang="nl-NL" dirty="0">
                <a:hlinkClick r:id="rId3"/>
              </a:rPr>
              <a:t>Oppervlakkige veneuze trombose / Tromboflebitis - Huidarts.com</a:t>
            </a:r>
            <a:endParaRPr lang="nl-NL" dirty="0"/>
          </a:p>
          <a:p>
            <a:r>
              <a:rPr lang="nl-NL" dirty="0">
                <a:hlinkClick r:id="rId4"/>
              </a:rPr>
              <a:t>Diepe veneuze trombose - Huidarts.com</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23</a:t>
            </a:fld>
            <a:endParaRPr lang="nl-NL"/>
          </a:p>
        </p:txBody>
      </p:sp>
    </p:spTree>
    <p:extLst>
      <p:ext uri="{BB962C8B-B14F-4D97-AF65-F5344CB8AC3E}">
        <p14:creationId xmlns:p14="http://schemas.microsoft.com/office/powerpoint/2010/main" val="2966469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a:t>
            </a:r>
            <a:r>
              <a:rPr lang="en-NL"/>
              <a:t>uidziekten.nl jicht</a:t>
            </a:r>
            <a:endParaRPr lang="en-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24</a:t>
            </a:fld>
            <a:endParaRPr lang="nl-NL"/>
          </a:p>
        </p:txBody>
      </p:sp>
    </p:spTree>
    <p:extLst>
      <p:ext uri="{BB962C8B-B14F-4D97-AF65-F5344CB8AC3E}">
        <p14:creationId xmlns:p14="http://schemas.microsoft.com/office/powerpoint/2010/main" val="1101031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wiersinga</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25</a:t>
            </a:fld>
            <a:endParaRPr lang="nl-NL"/>
          </a:p>
        </p:txBody>
      </p:sp>
    </p:spTree>
    <p:extLst>
      <p:ext uri="{BB962C8B-B14F-4D97-AF65-F5344CB8AC3E}">
        <p14:creationId xmlns:p14="http://schemas.microsoft.com/office/powerpoint/2010/main" val="2283790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26</a:t>
            </a:fld>
            <a:endParaRPr lang="nl-NL"/>
          </a:p>
        </p:txBody>
      </p:sp>
    </p:spTree>
    <p:extLst>
      <p:ext uri="{BB962C8B-B14F-4D97-AF65-F5344CB8AC3E}">
        <p14:creationId xmlns:p14="http://schemas.microsoft.com/office/powerpoint/2010/main" val="2393517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27</a:t>
            </a:fld>
            <a:endParaRPr lang="nl-NL"/>
          </a:p>
        </p:txBody>
      </p:sp>
    </p:spTree>
    <p:extLst>
      <p:ext uri="{BB962C8B-B14F-4D97-AF65-F5344CB8AC3E}">
        <p14:creationId xmlns:p14="http://schemas.microsoft.com/office/powerpoint/2010/main" val="3856271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28</a:t>
            </a:fld>
            <a:endParaRPr lang="nl-NL"/>
          </a:p>
        </p:txBody>
      </p:sp>
    </p:spTree>
    <p:extLst>
      <p:ext uri="{BB962C8B-B14F-4D97-AF65-F5344CB8AC3E}">
        <p14:creationId xmlns:p14="http://schemas.microsoft.com/office/powerpoint/2010/main" val="190135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Behandelduur: 10 - 14 dagen (10 dagen bij snelle verbetering)  </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29</a:t>
            </a:fld>
            <a:endParaRPr lang="nl-NL"/>
          </a:p>
        </p:txBody>
      </p:sp>
    </p:spTree>
    <p:extLst>
      <p:ext uri="{BB962C8B-B14F-4D97-AF65-F5344CB8AC3E}">
        <p14:creationId xmlns:p14="http://schemas.microsoft.com/office/powerpoint/2010/main" val="392920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a:t>
            </a:fld>
            <a:endParaRPr lang="nl-NL"/>
          </a:p>
        </p:txBody>
      </p:sp>
    </p:spTree>
    <p:extLst>
      <p:ext uri="{BB962C8B-B14F-4D97-AF65-F5344CB8AC3E}">
        <p14:creationId xmlns:p14="http://schemas.microsoft.com/office/powerpoint/2010/main" val="3109307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30</a:t>
            </a:fld>
            <a:endParaRPr lang="nl-NL"/>
          </a:p>
        </p:txBody>
      </p:sp>
    </p:spTree>
    <p:extLst>
      <p:ext uri="{BB962C8B-B14F-4D97-AF65-F5344CB8AC3E}">
        <p14:creationId xmlns:p14="http://schemas.microsoft.com/office/powerpoint/2010/main" val="3324935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31</a:t>
            </a:fld>
            <a:endParaRPr lang="nl-NL"/>
          </a:p>
        </p:txBody>
      </p:sp>
    </p:spTree>
    <p:extLst>
      <p:ext uri="{BB962C8B-B14F-4D97-AF65-F5344CB8AC3E}">
        <p14:creationId xmlns:p14="http://schemas.microsoft.com/office/powerpoint/2010/main" val="2742200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32</a:t>
            </a:fld>
            <a:endParaRPr lang="nl-NL"/>
          </a:p>
        </p:txBody>
      </p:sp>
    </p:spTree>
    <p:extLst>
      <p:ext uri="{BB962C8B-B14F-4D97-AF65-F5344CB8AC3E}">
        <p14:creationId xmlns:p14="http://schemas.microsoft.com/office/powerpoint/2010/main" val="2028335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33</a:t>
            </a:fld>
            <a:endParaRPr lang="nl-NL"/>
          </a:p>
        </p:txBody>
      </p:sp>
    </p:spTree>
    <p:extLst>
      <p:ext uri="{BB962C8B-B14F-4D97-AF65-F5344CB8AC3E}">
        <p14:creationId xmlns:p14="http://schemas.microsoft.com/office/powerpoint/2010/main" val="980353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34</a:t>
            </a:fld>
            <a:endParaRPr lang="nl-NL"/>
          </a:p>
        </p:txBody>
      </p:sp>
    </p:spTree>
    <p:extLst>
      <p:ext uri="{BB962C8B-B14F-4D97-AF65-F5344CB8AC3E}">
        <p14:creationId xmlns:p14="http://schemas.microsoft.com/office/powerpoint/2010/main" val="515892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35</a:t>
            </a:fld>
            <a:endParaRPr lang="nl-NL"/>
          </a:p>
        </p:txBody>
      </p:sp>
    </p:spTree>
    <p:extLst>
      <p:ext uri="{BB962C8B-B14F-4D97-AF65-F5344CB8AC3E}">
        <p14:creationId xmlns:p14="http://schemas.microsoft.com/office/powerpoint/2010/main" val="1510359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36</a:t>
            </a:fld>
            <a:endParaRPr lang="nl-NL"/>
          </a:p>
        </p:txBody>
      </p:sp>
    </p:spTree>
    <p:extLst>
      <p:ext uri="{BB962C8B-B14F-4D97-AF65-F5344CB8AC3E}">
        <p14:creationId xmlns:p14="http://schemas.microsoft.com/office/powerpoint/2010/main" val="2866314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37</a:t>
            </a:fld>
            <a:endParaRPr lang="nl-NL"/>
          </a:p>
        </p:txBody>
      </p:sp>
    </p:spTree>
    <p:extLst>
      <p:ext uri="{BB962C8B-B14F-4D97-AF65-F5344CB8AC3E}">
        <p14:creationId xmlns:p14="http://schemas.microsoft.com/office/powerpoint/2010/main" val="1088304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38</a:t>
            </a:fld>
            <a:endParaRPr lang="nl-NL"/>
          </a:p>
        </p:txBody>
      </p:sp>
    </p:spTree>
    <p:extLst>
      <p:ext uri="{BB962C8B-B14F-4D97-AF65-F5344CB8AC3E}">
        <p14:creationId xmlns:p14="http://schemas.microsoft.com/office/powerpoint/2010/main" val="3923455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39</a:t>
            </a:fld>
            <a:endParaRPr lang="nl-NL"/>
          </a:p>
        </p:txBody>
      </p:sp>
    </p:spTree>
    <p:extLst>
      <p:ext uri="{BB962C8B-B14F-4D97-AF65-F5344CB8AC3E}">
        <p14:creationId xmlns:p14="http://schemas.microsoft.com/office/powerpoint/2010/main" val="61926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C</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a:t>
            </a:fld>
            <a:endParaRPr lang="nl-NL"/>
          </a:p>
        </p:txBody>
      </p:sp>
    </p:spTree>
    <p:extLst>
      <p:ext uri="{BB962C8B-B14F-4D97-AF65-F5344CB8AC3E}">
        <p14:creationId xmlns:p14="http://schemas.microsoft.com/office/powerpoint/2010/main" val="2339949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40</a:t>
            </a:fld>
            <a:endParaRPr lang="nl-NL"/>
          </a:p>
        </p:txBody>
      </p:sp>
    </p:spTree>
    <p:extLst>
      <p:ext uri="{BB962C8B-B14F-4D97-AF65-F5344CB8AC3E}">
        <p14:creationId xmlns:p14="http://schemas.microsoft.com/office/powerpoint/2010/main" val="3849053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www.ntvg.nl</a:t>
            </a:r>
            <a:r>
              <a:rPr lang="en-GB" dirty="0"/>
              <a:t>/</a:t>
            </a:r>
            <a:r>
              <a:rPr lang="en-GB" dirty="0" err="1"/>
              <a:t>artikelen</a:t>
            </a:r>
            <a:r>
              <a:rPr lang="en-GB" dirty="0"/>
              <a:t>/het-</a:t>
            </a:r>
            <a:r>
              <a:rPr lang="en-GB" dirty="0" err="1"/>
              <a:t>diabetisch</a:t>
            </a:r>
            <a:r>
              <a:rPr lang="en-GB" dirty="0"/>
              <a:t>-</a:t>
            </a:r>
            <a:r>
              <a:rPr lang="en-GB" dirty="0" err="1"/>
              <a:t>voetulcus</a:t>
            </a:r>
            <a:r>
              <a:rPr lang="en-GB" dirty="0"/>
              <a:t>-</a:t>
            </a:r>
            <a:r>
              <a:rPr lang="en-GB" dirty="0" err="1"/>
              <a:t>nieuwe</a:t>
            </a:r>
            <a:r>
              <a:rPr lang="en-GB" dirty="0"/>
              <a:t>-</a:t>
            </a:r>
            <a:r>
              <a:rPr lang="en-GB" dirty="0" err="1"/>
              <a:t>ontwikkelingen</a:t>
            </a:r>
            <a:r>
              <a:rPr lang="en-GB" dirty="0"/>
              <a:t>-de-</a:t>
            </a:r>
            <a:r>
              <a:rPr lang="en-GB" dirty="0" err="1"/>
              <a:t>behandeling</a:t>
            </a:r>
            <a:endParaRPr lang="en-NL"/>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41</a:t>
            </a:fld>
            <a:endParaRPr lang="nl-NL"/>
          </a:p>
        </p:txBody>
      </p:sp>
    </p:spTree>
    <p:extLst>
      <p:ext uri="{BB962C8B-B14F-4D97-AF65-F5344CB8AC3E}">
        <p14:creationId xmlns:p14="http://schemas.microsoft.com/office/powerpoint/2010/main" val="4116545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https://</a:t>
            </a:r>
            <a:r>
              <a:rPr lang="en-GB" dirty="0" err="1"/>
              <a:t>www.ncbi.nlm.nih.gov</a:t>
            </a:r>
            <a:r>
              <a:rPr lang="en-GB" dirty="0"/>
              <a:t>/</a:t>
            </a:r>
            <a:r>
              <a:rPr lang="en-GB" dirty="0" err="1"/>
              <a:t>pmc</a:t>
            </a:r>
            <a:r>
              <a:rPr lang="en-GB" dirty="0"/>
              <a:t>/articles/PMC3083903/</a:t>
            </a:r>
          </a:p>
          <a:p>
            <a:r>
              <a:rPr lang="en-GB" dirty="0"/>
              <a:t>https://</a:t>
            </a:r>
            <a:r>
              <a:rPr lang="en-GB" dirty="0" err="1"/>
              <a:t>bmcinfectdis.biomedcentral.com</a:t>
            </a:r>
            <a:r>
              <a:rPr lang="en-GB" dirty="0"/>
              <a:t>/articles/10.1186/s12879-021-06516-7</a:t>
            </a:r>
            <a:endParaRPr lang="en-NL"/>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42</a:t>
            </a:fld>
            <a:endParaRPr lang="nl-NL"/>
          </a:p>
        </p:txBody>
      </p:sp>
    </p:spTree>
    <p:extLst>
      <p:ext uri="{BB962C8B-B14F-4D97-AF65-F5344CB8AC3E}">
        <p14:creationId xmlns:p14="http://schemas.microsoft.com/office/powerpoint/2010/main" val="3281126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43</a:t>
            </a:fld>
            <a:endParaRPr lang="nl-NL"/>
          </a:p>
        </p:txBody>
      </p:sp>
    </p:spTree>
    <p:extLst>
      <p:ext uri="{BB962C8B-B14F-4D97-AF65-F5344CB8AC3E}">
        <p14:creationId xmlns:p14="http://schemas.microsoft.com/office/powerpoint/2010/main" val="12573896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https://</a:t>
            </a:r>
            <a:r>
              <a:rPr lang="en-GB" dirty="0" err="1"/>
              <a:t>www.henw.org</a:t>
            </a:r>
            <a:r>
              <a:rPr lang="en-GB" dirty="0"/>
              <a:t>/</a:t>
            </a:r>
            <a:r>
              <a:rPr lang="en-GB" dirty="0" err="1"/>
              <a:t>artikelen</a:t>
            </a:r>
            <a:r>
              <a:rPr lang="en-GB" dirty="0"/>
              <a:t>/</a:t>
            </a:r>
            <a:r>
              <a:rPr lang="en-GB" dirty="0" err="1"/>
              <a:t>eerste-hulp-bij-diabetisch-voetulcus</a:t>
            </a:r>
            <a:endParaRPr lang="en-GB" dirty="0"/>
          </a:p>
          <a:p>
            <a:r>
              <a:rPr lang="en-GB" dirty="0"/>
              <a:t>FMS </a:t>
            </a:r>
            <a:r>
              <a:rPr lang="en-GB" dirty="0" err="1"/>
              <a:t>richtlijn</a:t>
            </a:r>
            <a:r>
              <a:rPr lang="en-GB" dirty="0"/>
              <a:t> </a:t>
            </a:r>
            <a:r>
              <a:rPr lang="en-GB" dirty="0" err="1"/>
              <a:t>diabetisch</a:t>
            </a:r>
            <a:r>
              <a:rPr lang="en-GB" baseline="0" dirty="0"/>
              <a:t> </a:t>
            </a:r>
            <a:r>
              <a:rPr lang="en-GB" baseline="0" dirty="0" err="1"/>
              <a:t>ulcus</a:t>
            </a:r>
            <a:endParaRPr lang="en-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44</a:t>
            </a:fld>
            <a:endParaRPr lang="nl-NL"/>
          </a:p>
        </p:txBody>
      </p:sp>
    </p:spTree>
    <p:extLst>
      <p:ext uri="{BB962C8B-B14F-4D97-AF65-F5344CB8AC3E}">
        <p14:creationId xmlns:p14="http://schemas.microsoft.com/office/powerpoint/2010/main" val="1570682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45</a:t>
            </a:fld>
            <a:endParaRPr lang="nl-NL"/>
          </a:p>
        </p:txBody>
      </p:sp>
    </p:spTree>
    <p:extLst>
      <p:ext uri="{BB962C8B-B14F-4D97-AF65-F5344CB8AC3E}">
        <p14:creationId xmlns:p14="http://schemas.microsoft.com/office/powerpoint/2010/main" val="1013851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46</a:t>
            </a:fld>
            <a:endParaRPr lang="nl-NL"/>
          </a:p>
        </p:txBody>
      </p:sp>
    </p:spTree>
    <p:extLst>
      <p:ext uri="{BB962C8B-B14F-4D97-AF65-F5344CB8AC3E}">
        <p14:creationId xmlns:p14="http://schemas.microsoft.com/office/powerpoint/2010/main" val="1381889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47</a:t>
            </a:fld>
            <a:endParaRPr lang="nl-NL"/>
          </a:p>
        </p:txBody>
      </p:sp>
    </p:spTree>
    <p:extLst>
      <p:ext uri="{BB962C8B-B14F-4D97-AF65-F5344CB8AC3E}">
        <p14:creationId xmlns:p14="http://schemas.microsoft.com/office/powerpoint/2010/main" val="2987436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48</a:t>
            </a:fld>
            <a:endParaRPr lang="nl-NL"/>
          </a:p>
        </p:txBody>
      </p:sp>
    </p:spTree>
    <p:extLst>
      <p:ext uri="{BB962C8B-B14F-4D97-AF65-F5344CB8AC3E}">
        <p14:creationId xmlns:p14="http://schemas.microsoft.com/office/powerpoint/2010/main" val="3492458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00" dirty="0" smtClean="0">
                <a:latin typeface="Roboto" panose="02000000000000000000" pitchFamily="2" charset="0"/>
                <a:ea typeface="Roboto" panose="02000000000000000000" pitchFamily="2" charset="0"/>
                <a:cs typeface="Times New Roman" panose="02020603050405020304" pitchFamily="18" charset="0"/>
              </a:rPr>
              <a:t>Principes van wondbehandeling  </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49</a:t>
            </a:fld>
            <a:endParaRPr lang="nl-NL"/>
          </a:p>
        </p:txBody>
      </p:sp>
    </p:spTree>
    <p:extLst>
      <p:ext uri="{BB962C8B-B14F-4D97-AF65-F5344CB8AC3E}">
        <p14:creationId xmlns:p14="http://schemas.microsoft.com/office/powerpoint/2010/main" val="409435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e</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a:t>
            </a:fld>
            <a:endParaRPr lang="nl-NL"/>
          </a:p>
        </p:txBody>
      </p:sp>
    </p:spTree>
    <p:extLst>
      <p:ext uri="{BB962C8B-B14F-4D97-AF65-F5344CB8AC3E}">
        <p14:creationId xmlns:p14="http://schemas.microsoft.com/office/powerpoint/2010/main" val="3509236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5000"/>
              </a:lnSpc>
              <a:spcAft>
                <a:spcPts val="800"/>
              </a:spcAft>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FMS richtlijn Diabetische voet 2017</a:t>
            </a:r>
          </a:p>
          <a:p>
            <a:pPr>
              <a:lnSpc>
                <a:spcPct val="115000"/>
              </a:lnSpc>
              <a:spcAft>
                <a:spcPts val="800"/>
              </a:spcAft>
            </a:pPr>
            <a:r>
              <a:rPr lang="nl-NL"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Startpagina - Diabetische voet - Richtlijn - Richtlijnendatabase</a:t>
            </a:r>
            <a:endParaRPr lang="nl-NL"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50</a:t>
            </a:fld>
            <a:endParaRPr lang="nl-NL"/>
          </a:p>
        </p:txBody>
      </p:sp>
    </p:spTree>
    <p:extLst>
      <p:ext uri="{BB962C8B-B14F-4D97-AF65-F5344CB8AC3E}">
        <p14:creationId xmlns:p14="http://schemas.microsoft.com/office/powerpoint/2010/main" val="628401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Verdere</a:t>
            </a:r>
            <a:r>
              <a:rPr lang="en-GB" dirty="0"/>
              <a:t> </a:t>
            </a:r>
            <a:r>
              <a:rPr lang="en-GB" dirty="0" err="1"/>
              <a:t>informatie</a:t>
            </a:r>
            <a:r>
              <a:rPr lang="en-GB" dirty="0"/>
              <a:t>: https://</a:t>
            </a:r>
            <a:r>
              <a:rPr lang="en-GB" dirty="0" err="1"/>
              <a:t>www.henw.org</a:t>
            </a:r>
            <a:r>
              <a:rPr lang="en-GB" dirty="0"/>
              <a:t>/</a:t>
            </a:r>
            <a:r>
              <a:rPr lang="en-GB" dirty="0" err="1"/>
              <a:t>artikelen</a:t>
            </a:r>
            <a:r>
              <a:rPr lang="en-GB" dirty="0"/>
              <a:t>/</a:t>
            </a:r>
            <a:r>
              <a:rPr lang="en-GB" dirty="0" err="1"/>
              <a:t>eerste-hulp-bij-diabetisch-voetulcus</a:t>
            </a:r>
            <a:endParaRPr lang="en-NL"/>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51</a:t>
            </a:fld>
            <a:endParaRPr lang="nl-NL"/>
          </a:p>
        </p:txBody>
      </p:sp>
    </p:spTree>
    <p:extLst>
      <p:ext uri="{BB962C8B-B14F-4D97-AF65-F5344CB8AC3E}">
        <p14:creationId xmlns:p14="http://schemas.microsoft.com/office/powerpoint/2010/main" val="1062652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52</a:t>
            </a:fld>
            <a:endParaRPr lang="nl-NL"/>
          </a:p>
        </p:txBody>
      </p:sp>
    </p:spTree>
    <p:extLst>
      <p:ext uri="{BB962C8B-B14F-4D97-AF65-F5344CB8AC3E}">
        <p14:creationId xmlns:p14="http://schemas.microsoft.com/office/powerpoint/2010/main" val="1025463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53</a:t>
            </a:fld>
            <a:endParaRPr lang="nl-NL"/>
          </a:p>
        </p:txBody>
      </p:sp>
    </p:spTree>
    <p:extLst>
      <p:ext uri="{BB962C8B-B14F-4D97-AF65-F5344CB8AC3E}">
        <p14:creationId xmlns:p14="http://schemas.microsoft.com/office/powerpoint/2010/main" val="4182874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54</a:t>
            </a:fld>
            <a:endParaRPr lang="nl-NL"/>
          </a:p>
        </p:txBody>
      </p:sp>
    </p:spTree>
    <p:extLst>
      <p:ext uri="{BB962C8B-B14F-4D97-AF65-F5344CB8AC3E}">
        <p14:creationId xmlns:p14="http://schemas.microsoft.com/office/powerpoint/2010/main" val="1820142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55</a:t>
            </a:fld>
            <a:endParaRPr lang="nl-NL"/>
          </a:p>
        </p:txBody>
      </p:sp>
    </p:spTree>
    <p:extLst>
      <p:ext uri="{BB962C8B-B14F-4D97-AF65-F5344CB8AC3E}">
        <p14:creationId xmlns:p14="http://schemas.microsoft.com/office/powerpoint/2010/main" val="1692615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56</a:t>
            </a:fld>
            <a:endParaRPr lang="nl-NL"/>
          </a:p>
        </p:txBody>
      </p:sp>
    </p:spTree>
    <p:extLst>
      <p:ext uri="{BB962C8B-B14F-4D97-AF65-F5344CB8AC3E}">
        <p14:creationId xmlns:p14="http://schemas.microsoft.com/office/powerpoint/2010/main" val="1446971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57</a:t>
            </a:fld>
            <a:endParaRPr lang="nl-NL"/>
          </a:p>
        </p:txBody>
      </p:sp>
    </p:spTree>
    <p:extLst>
      <p:ext uri="{BB962C8B-B14F-4D97-AF65-F5344CB8AC3E}">
        <p14:creationId xmlns:p14="http://schemas.microsoft.com/office/powerpoint/2010/main" val="2148908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58</a:t>
            </a:fld>
            <a:endParaRPr lang="nl-NL"/>
          </a:p>
        </p:txBody>
      </p:sp>
    </p:spTree>
    <p:extLst>
      <p:ext uri="{BB962C8B-B14F-4D97-AF65-F5344CB8AC3E}">
        <p14:creationId xmlns:p14="http://schemas.microsoft.com/office/powerpoint/2010/main" val="818662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Wanneer de patiënt  enkele weken later gezien wordt, is de wond na wondtoilet rood granulerend, nog 1,7 x 1,7 cm oppervlakkig. Wel is aan de </a:t>
            </a:r>
            <a:r>
              <a:rPr lang="nl-NL" sz="1200" kern="100" dirty="0" err="1">
                <a:effectLst/>
                <a:latin typeface="Aptos" panose="020B0004020202020204" pitchFamily="34" charset="0"/>
                <a:ea typeface="Aptos" panose="020B0004020202020204" pitchFamily="34" charset="0"/>
                <a:cs typeface="Times New Roman" panose="02020603050405020304" pitchFamily="18" charset="0"/>
              </a:rPr>
              <a:t>plantaire</a:t>
            </a:r>
            <a:r>
              <a:rPr lang="nl-NL" sz="1200" kern="100" dirty="0">
                <a:effectLst/>
                <a:latin typeface="Aptos" panose="020B0004020202020204" pitchFamily="34" charset="0"/>
                <a:ea typeface="Aptos" panose="020B0004020202020204" pitchFamily="34" charset="0"/>
                <a:cs typeface="Times New Roman" panose="02020603050405020304" pitchFamily="18" charset="0"/>
              </a:rPr>
              <a:t> zijde nog een kleine ondermijning van 0,5 cm. Hierbij is geen botcontact. </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59</a:t>
            </a:fld>
            <a:endParaRPr lang="nl-NL"/>
          </a:p>
        </p:txBody>
      </p:sp>
    </p:spTree>
    <p:extLst>
      <p:ext uri="{BB962C8B-B14F-4D97-AF65-F5344CB8AC3E}">
        <p14:creationId xmlns:p14="http://schemas.microsoft.com/office/powerpoint/2010/main" val="425136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Juist,</a:t>
            </a:r>
            <a:r>
              <a:rPr lang="nl-NL" baseline="0" dirty="0"/>
              <a:t> beide &gt; 95%  S</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a:t>
            </a:fld>
            <a:endParaRPr lang="nl-NL"/>
          </a:p>
        </p:txBody>
      </p:sp>
    </p:spTree>
    <p:extLst>
      <p:ext uri="{BB962C8B-B14F-4D97-AF65-F5344CB8AC3E}">
        <p14:creationId xmlns:p14="http://schemas.microsoft.com/office/powerpoint/2010/main" val="20256476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60</a:t>
            </a:fld>
            <a:endParaRPr lang="nl-NL"/>
          </a:p>
        </p:txBody>
      </p:sp>
    </p:spTree>
    <p:extLst>
      <p:ext uri="{BB962C8B-B14F-4D97-AF65-F5344CB8AC3E}">
        <p14:creationId xmlns:p14="http://schemas.microsoft.com/office/powerpoint/2010/main" val="19246634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C</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61</a:t>
            </a:fld>
            <a:endParaRPr lang="nl-NL"/>
          </a:p>
        </p:txBody>
      </p:sp>
    </p:spTree>
    <p:extLst>
      <p:ext uri="{BB962C8B-B14F-4D97-AF65-F5344CB8AC3E}">
        <p14:creationId xmlns:p14="http://schemas.microsoft.com/office/powerpoint/2010/main" val="692728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C</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62</a:t>
            </a:fld>
            <a:endParaRPr lang="nl-NL"/>
          </a:p>
        </p:txBody>
      </p:sp>
    </p:spTree>
    <p:extLst>
      <p:ext uri="{BB962C8B-B14F-4D97-AF65-F5344CB8AC3E}">
        <p14:creationId xmlns:p14="http://schemas.microsoft.com/office/powerpoint/2010/main" val="18458244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e</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63</a:t>
            </a:fld>
            <a:endParaRPr lang="nl-NL"/>
          </a:p>
        </p:txBody>
      </p:sp>
    </p:spTree>
    <p:extLst>
      <p:ext uri="{BB962C8B-B14F-4D97-AF65-F5344CB8AC3E}">
        <p14:creationId xmlns:p14="http://schemas.microsoft.com/office/powerpoint/2010/main" val="4047977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Juist,</a:t>
            </a:r>
            <a:r>
              <a:rPr lang="nl-NL" baseline="0" dirty="0"/>
              <a:t> beide &gt; 95%  S</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64</a:t>
            </a:fld>
            <a:endParaRPr lang="nl-NL"/>
          </a:p>
        </p:txBody>
      </p:sp>
    </p:spTree>
    <p:extLst>
      <p:ext uri="{BB962C8B-B14F-4D97-AF65-F5344CB8AC3E}">
        <p14:creationId xmlns:p14="http://schemas.microsoft.com/office/powerpoint/2010/main" val="3613044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Onjuist, aureus</a:t>
            </a:r>
            <a:r>
              <a:rPr lang="nl-NL" baseline="0" dirty="0"/>
              <a:t> is 11% </a:t>
            </a:r>
            <a:r>
              <a:rPr lang="nl-NL" baseline="0" dirty="0" err="1"/>
              <a:t>clinda</a:t>
            </a:r>
            <a:r>
              <a:rPr lang="nl-NL" baseline="0" dirty="0"/>
              <a:t> R</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65</a:t>
            </a:fld>
            <a:endParaRPr lang="nl-NL"/>
          </a:p>
        </p:txBody>
      </p:sp>
    </p:spTree>
    <p:extLst>
      <p:ext uri="{BB962C8B-B14F-4D97-AF65-F5344CB8AC3E}">
        <p14:creationId xmlns:p14="http://schemas.microsoft.com/office/powerpoint/2010/main" val="2858155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Juist, grote invloed</a:t>
            </a:r>
            <a:r>
              <a:rPr lang="nl-NL" baseline="0" dirty="0"/>
              <a:t> op resorptie</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66</a:t>
            </a:fld>
            <a:endParaRPr lang="nl-NL"/>
          </a:p>
        </p:txBody>
      </p:sp>
    </p:spTree>
    <p:extLst>
      <p:ext uri="{BB962C8B-B14F-4D97-AF65-F5344CB8AC3E}">
        <p14:creationId xmlns:p14="http://schemas.microsoft.com/office/powerpoint/2010/main" val="1513238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Onjuist.</a:t>
            </a:r>
            <a:r>
              <a:rPr lang="nl-NL" baseline="0" dirty="0"/>
              <a:t> MRSA – infecties in NL echt heel zeldzaam. Bij falen </a:t>
            </a:r>
            <a:r>
              <a:rPr lang="nl-NL" baseline="0" dirty="0" err="1"/>
              <a:t>wrsch</a:t>
            </a:r>
            <a:r>
              <a:rPr lang="nl-NL" baseline="0" dirty="0"/>
              <a:t> probleem met resorptie</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67</a:t>
            </a:fld>
            <a:endParaRPr lang="nl-NL"/>
          </a:p>
        </p:txBody>
      </p:sp>
    </p:spTree>
    <p:extLst>
      <p:ext uri="{BB962C8B-B14F-4D97-AF65-F5344CB8AC3E}">
        <p14:creationId xmlns:p14="http://schemas.microsoft.com/office/powerpoint/2010/main" val="8104120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a:t>
            </a:r>
            <a:r>
              <a:rPr lang="nl-NL" baseline="0" dirty="0"/>
              <a:t> A. Aureus is vrijwel altijd </a:t>
            </a:r>
            <a:r>
              <a:rPr lang="nl-NL" baseline="0" dirty="0" err="1"/>
              <a:t>peni</a:t>
            </a:r>
            <a:r>
              <a:rPr lang="nl-NL" baseline="0" dirty="0"/>
              <a:t> R (&gt;90%)</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68</a:t>
            </a:fld>
            <a:endParaRPr lang="nl-NL"/>
          </a:p>
        </p:txBody>
      </p:sp>
    </p:spTree>
    <p:extLst>
      <p:ext uri="{BB962C8B-B14F-4D97-AF65-F5344CB8AC3E}">
        <p14:creationId xmlns:p14="http://schemas.microsoft.com/office/powerpoint/2010/main" val="35175417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Antwoord = A</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69</a:t>
            </a:fld>
            <a:endParaRPr lang="nl-NL"/>
          </a:p>
        </p:txBody>
      </p:sp>
    </p:spTree>
    <p:extLst>
      <p:ext uri="{BB962C8B-B14F-4D97-AF65-F5344CB8AC3E}">
        <p14:creationId xmlns:p14="http://schemas.microsoft.com/office/powerpoint/2010/main" val="169950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Onjuist, aureus</a:t>
            </a:r>
            <a:r>
              <a:rPr lang="nl-NL" baseline="0" dirty="0"/>
              <a:t> is 11% </a:t>
            </a:r>
            <a:r>
              <a:rPr lang="nl-NL" baseline="0" dirty="0" err="1"/>
              <a:t>clinda</a:t>
            </a:r>
            <a:r>
              <a:rPr lang="nl-NL" baseline="0" dirty="0"/>
              <a:t> R</a:t>
            </a:r>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7</a:t>
            </a:fld>
            <a:endParaRPr lang="nl-NL"/>
          </a:p>
        </p:txBody>
      </p:sp>
    </p:spTree>
    <p:extLst>
      <p:ext uri="{BB962C8B-B14F-4D97-AF65-F5344CB8AC3E}">
        <p14:creationId xmlns:p14="http://schemas.microsoft.com/office/powerpoint/2010/main" val="3152014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a:t>b, hoewel sommige bronnen zegt dat je als het niet anders kan toch maar een swab moet doen. Andere bronnen raden dit in alle gevallen af. Ik zou het ook afraden. Stuur patient zonodig een keer naar een voetenpoli voor goede afname van diepe kweek of behandel anders empirisch. Oppervlakkige kweken zetten je vaak op het verkeerder been</a:t>
            </a:r>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70</a:t>
            </a:fld>
            <a:endParaRPr lang="nl-NL"/>
          </a:p>
        </p:txBody>
      </p:sp>
    </p:spTree>
    <p:extLst>
      <p:ext uri="{BB962C8B-B14F-4D97-AF65-F5344CB8AC3E}">
        <p14:creationId xmlns:p14="http://schemas.microsoft.com/office/powerpoint/2010/main" val="40337588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t>
            </a:r>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71</a:t>
            </a:fld>
            <a:endParaRPr lang="nl-NL"/>
          </a:p>
        </p:txBody>
      </p:sp>
    </p:spTree>
    <p:extLst>
      <p:ext uri="{BB962C8B-B14F-4D97-AF65-F5344CB8AC3E}">
        <p14:creationId xmlns:p14="http://schemas.microsoft.com/office/powerpoint/2010/main" val="41467653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72</a:t>
            </a:fld>
            <a:endParaRPr lang="nl-NL"/>
          </a:p>
        </p:txBody>
      </p:sp>
    </p:spTree>
    <p:extLst>
      <p:ext uri="{BB962C8B-B14F-4D97-AF65-F5344CB8AC3E}">
        <p14:creationId xmlns:p14="http://schemas.microsoft.com/office/powerpoint/2010/main" val="31524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Juist, grote invloed</a:t>
            </a:r>
            <a:r>
              <a:rPr lang="nl-NL" baseline="0" dirty="0"/>
              <a:t> op resorptie</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8</a:t>
            </a:fld>
            <a:endParaRPr lang="nl-NL"/>
          </a:p>
        </p:txBody>
      </p:sp>
    </p:spTree>
    <p:extLst>
      <p:ext uri="{BB962C8B-B14F-4D97-AF65-F5344CB8AC3E}">
        <p14:creationId xmlns:p14="http://schemas.microsoft.com/office/powerpoint/2010/main" val="255088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Onjuist.</a:t>
            </a:r>
            <a:r>
              <a:rPr lang="nl-NL" baseline="0" dirty="0"/>
              <a:t> MRSA – infecties in NL echt heel zeldzaam. Bij falen </a:t>
            </a:r>
            <a:r>
              <a:rPr lang="nl-NL" baseline="0" dirty="0" err="1"/>
              <a:t>wrsch</a:t>
            </a:r>
            <a:r>
              <a:rPr lang="nl-NL" baseline="0" dirty="0"/>
              <a:t> probleem met resorptie</a:t>
            </a:r>
            <a:endParaRPr lang="nl-NL" dirty="0"/>
          </a:p>
          <a:p>
            <a:endParaRPr lang="nl-NL" dirty="0"/>
          </a:p>
        </p:txBody>
      </p:sp>
      <p:sp>
        <p:nvSpPr>
          <p:cNvPr id="4" name="Tijdelijke aanduiding voor dianummer 3"/>
          <p:cNvSpPr>
            <a:spLocks noGrp="1"/>
          </p:cNvSpPr>
          <p:nvPr>
            <p:ph type="sldNum" sz="quarter" idx="5"/>
          </p:nvPr>
        </p:nvSpPr>
        <p:spPr/>
        <p:txBody>
          <a:bodyPr/>
          <a:lstStyle/>
          <a:p>
            <a:fld id="{F9EBBB32-5A0C-7940-AB27-A84D8959A2E2}" type="slidenum">
              <a:rPr lang="nl-NL" smtClean="0"/>
              <a:t>9</a:t>
            </a:fld>
            <a:endParaRPr lang="nl-NL"/>
          </a:p>
        </p:txBody>
      </p:sp>
    </p:spTree>
    <p:extLst>
      <p:ext uri="{BB962C8B-B14F-4D97-AF65-F5344CB8AC3E}">
        <p14:creationId xmlns:p14="http://schemas.microsoft.com/office/powerpoint/2010/main" val="358709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56652-C057-EB5D-50A1-1D64248C349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56465EE-B85C-3622-4469-FACBE4BA7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B9FD7B0-5A78-E99E-8591-0B6370ABB381}"/>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CEF53E3E-ACC4-3DB6-0252-69DBDAE8E97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40281E-3C06-3A42-AEBD-0DFED35AFA10}"/>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186687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79CB4-1C6E-723D-2F8D-156C790ECFA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B0FFED-D771-66BF-C631-86652AD6839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9CD36C-D465-9EC4-56E1-C952C9AF4C52}"/>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7BD7AF04-B840-D90B-AE0A-2F76964EAC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75A03D-5D17-87A3-366A-5B9DACA36EA9}"/>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259386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0981734-8F07-8FEB-8307-D40142DE32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985BF68-8B04-FAE2-7DD9-7A53FD4345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8D12F-CB5A-5D6F-1D33-9EE037DF7F9B}"/>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E852FE28-3FA4-7446-CADA-25620F135F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4BDB24-7C7B-E254-7F2F-2636CC046339}"/>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70443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1FF575-BC7D-F674-299D-61FA6D3C8A81}"/>
              </a:ext>
            </a:extLst>
          </p:cNvPr>
          <p:cNvSpPr>
            <a:spLocks noGrp="1"/>
          </p:cNvSpPr>
          <p:nvPr>
            <p:ph type="pic" sz="quarter" idx="10"/>
          </p:nvPr>
        </p:nvSpPr>
        <p:spPr>
          <a:xfrm>
            <a:off x="6096000" y="0"/>
            <a:ext cx="6095999" cy="6858000"/>
          </a:xfrm>
          <a:custGeom>
            <a:avLst/>
            <a:gdLst>
              <a:gd name="connsiteX0" fmla="*/ 1450081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 name="connsiteX4" fmla="*/ 1596154 w 6095999"/>
              <a:gd name="connsiteY4" fmla="*/ 30315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6858000">
                <a:moveTo>
                  <a:pt x="1450081" y="0"/>
                </a:moveTo>
                <a:lnTo>
                  <a:pt x="6095999" y="0"/>
                </a:lnTo>
                <a:lnTo>
                  <a:pt x="6095999" y="6858000"/>
                </a:lnTo>
                <a:lnTo>
                  <a:pt x="0" y="6858000"/>
                </a:lnTo>
                <a:cubicBezTo>
                  <a:pt x="38101" y="3963987"/>
                  <a:pt x="3010495" y="3450629"/>
                  <a:pt x="1596154" y="303152"/>
                </a:cubicBez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ID"/>
          </a:p>
        </p:txBody>
      </p:sp>
    </p:spTree>
    <p:extLst>
      <p:ext uri="{BB962C8B-B14F-4D97-AF65-F5344CB8AC3E}">
        <p14:creationId xmlns:p14="http://schemas.microsoft.com/office/powerpoint/2010/main" val="296057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7106C-F357-F9D5-A20F-5C8C80DD959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8810EE-E8C2-11F3-097F-0B8B0CE63CE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E0A29D-1425-746C-E208-32973E9F4688}"/>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E45EE975-CE8F-746B-DDA8-431667718DC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DB306E-44A9-F157-2B72-E197E10F369B}"/>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230734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CD695-655A-620E-4E61-91D61B1E03B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D536E6F-7834-77A7-7955-1B1A831089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9BF721D-79CE-2712-7F9B-B87791CB4638}"/>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57B0F0C4-6B97-BA88-CA35-06B5B5337D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300337-5202-019D-93CA-80F8BFF8B6F8}"/>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179868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8F5C-D5CA-6A56-3D51-2FDA76D9A5B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0CD5B43-BD92-B1EC-5A56-EF9AC9B138F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A0FA3CB-6FC6-BBB1-65B4-4EEBF01E5B3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CCEB7F0-D634-43E7-9BA4-9CED79EDB7B6}"/>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90DE181C-B9C3-44FB-5F5A-96B5D7BFA5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D95648-D7A4-02EB-B5F2-55B0803D6877}"/>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62835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AB85F-819C-DC51-5AF7-9DEF821C13B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0A6221-AC2D-AF85-4809-CD4218760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486C97-C88E-FB9E-259B-2A98201CC78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C1BDF1-9B45-0609-CD71-2521E091E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AE6A4A-DE92-B0BF-3C82-E5E4646DD97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A6868F4-0EAE-874C-AACD-1233D2D3B387}"/>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8" name="Tijdelijke aanduiding voor voettekst 7">
            <a:extLst>
              <a:ext uri="{FF2B5EF4-FFF2-40B4-BE49-F238E27FC236}">
                <a16:creationId xmlns:a16="http://schemas.microsoft.com/office/drawing/2014/main" id="{23CAFBBF-4BF3-A3CF-07A6-1629E8C7A80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7DC5C9C-33A0-C7C5-B8E7-4C015D112395}"/>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26120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82C439-85E8-B687-CF5A-1F0F9737F31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8D6232-B69C-98AB-176F-9D6225B7DE4A}"/>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4" name="Tijdelijke aanduiding voor voettekst 3">
            <a:extLst>
              <a:ext uri="{FF2B5EF4-FFF2-40B4-BE49-F238E27FC236}">
                <a16:creationId xmlns:a16="http://schemas.microsoft.com/office/drawing/2014/main" id="{3371CF2C-7B68-F9D3-41E2-4E64E6E61D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4197E56-4322-D699-E62C-A425EA58A7FC}"/>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164993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CB68FCE-1F68-6799-1D80-C37E12971726}"/>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3" name="Tijdelijke aanduiding voor voettekst 2">
            <a:extLst>
              <a:ext uri="{FF2B5EF4-FFF2-40B4-BE49-F238E27FC236}">
                <a16:creationId xmlns:a16="http://schemas.microsoft.com/office/drawing/2014/main" id="{632AE844-AE27-6162-5BA2-302A451BC74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46897A-99A5-419D-4A1B-AFB1E8BCF2B2}"/>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252547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145342-3FF9-4DC7-E5F8-AE4AC1EB63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41E0C24-7191-CF83-5ECA-94085CE73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0AB4B6E-DACB-F7CD-68F7-A8D2F3B5D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CDDFE7-8FE2-054B-F7A6-30937586C2B5}"/>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5B58C989-0C0E-247B-C0F9-25611C0E8A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B673F5-1143-85B3-C373-B6C1787A3003}"/>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87339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B29BC-C54B-C190-2699-415D9D5730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493990A-44D5-3984-57F9-8BDF7DF6E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C24DB8-98EF-3235-21AC-8DD6ED9B4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111C9A7-66AD-C4FE-751E-D494B96EB56C}"/>
              </a:ext>
            </a:extLst>
          </p:cNvPr>
          <p:cNvSpPr>
            <a:spLocks noGrp="1"/>
          </p:cNvSpPr>
          <p:nvPr>
            <p:ph type="dt" sz="half" idx="10"/>
          </p:nvPr>
        </p:nvSpPr>
        <p:spPr/>
        <p:txBody>
          <a:bodyPr/>
          <a:lstStyle/>
          <a:p>
            <a:fld id="{7168EC61-B714-3948-B78B-DCB3C98817D9}" type="datetimeFigureOut">
              <a:rPr lang="nl-NL" smtClean="0"/>
              <a:t>10-3-2026</a:t>
            </a:fld>
            <a:endParaRPr lang="nl-NL"/>
          </a:p>
        </p:txBody>
      </p:sp>
      <p:sp>
        <p:nvSpPr>
          <p:cNvPr id="6" name="Tijdelijke aanduiding voor voettekst 5">
            <a:extLst>
              <a:ext uri="{FF2B5EF4-FFF2-40B4-BE49-F238E27FC236}">
                <a16:creationId xmlns:a16="http://schemas.microsoft.com/office/drawing/2014/main" id="{5F80955B-995C-B63D-5BA3-E3278267B0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1778C3F-5B21-58B1-EA41-308ECA32FFC7}"/>
              </a:ext>
            </a:extLst>
          </p:cNvPr>
          <p:cNvSpPr>
            <a:spLocks noGrp="1"/>
          </p:cNvSpPr>
          <p:nvPr>
            <p:ph type="sldNum" sz="quarter" idx="12"/>
          </p:nvPr>
        </p:nvSpPr>
        <p:spPr/>
        <p:txBody>
          <a:bodyPr/>
          <a:lstStyle/>
          <a:p>
            <a:fld id="{7E1C8B24-3ECC-ED46-BD89-BB571C30296E}" type="slidenum">
              <a:rPr lang="nl-NL" smtClean="0"/>
              <a:t>‹nr.›</a:t>
            </a:fld>
            <a:endParaRPr lang="nl-NL"/>
          </a:p>
        </p:txBody>
      </p:sp>
    </p:spTree>
    <p:extLst>
      <p:ext uri="{BB962C8B-B14F-4D97-AF65-F5344CB8AC3E}">
        <p14:creationId xmlns:p14="http://schemas.microsoft.com/office/powerpoint/2010/main" val="382510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C207C0B-46C3-E3AD-27CB-2D4C958F1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A8A4D4A-3CAD-9DFD-B585-EAA1038DE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B00FE9-A721-00B4-110B-2C792AA86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68EC61-B714-3948-B78B-DCB3C98817D9}" type="datetimeFigureOut">
              <a:rPr lang="nl-NL" smtClean="0"/>
              <a:t>10-3-2026</a:t>
            </a:fld>
            <a:endParaRPr lang="nl-NL"/>
          </a:p>
        </p:txBody>
      </p:sp>
      <p:sp>
        <p:nvSpPr>
          <p:cNvPr id="5" name="Tijdelijke aanduiding voor voettekst 4">
            <a:extLst>
              <a:ext uri="{FF2B5EF4-FFF2-40B4-BE49-F238E27FC236}">
                <a16:creationId xmlns:a16="http://schemas.microsoft.com/office/drawing/2014/main" id="{137EE16F-AA21-9741-8F2A-3E70712D2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0305800-51A4-9CD8-BFCB-C0389C182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C8B24-3ECC-ED46-BD89-BB571C30296E}" type="slidenum">
              <a:rPr lang="nl-NL" smtClean="0"/>
              <a:t>‹nr.›</a:t>
            </a:fld>
            <a:endParaRPr lang="nl-NL"/>
          </a:p>
        </p:txBody>
      </p:sp>
    </p:spTree>
    <p:extLst>
      <p:ext uri="{BB962C8B-B14F-4D97-AF65-F5344CB8AC3E}">
        <p14:creationId xmlns:p14="http://schemas.microsoft.com/office/powerpoint/2010/main" val="848681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med.unc.edu/dil" TargetMode="External"/><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huidziekten.nl/" TargetMode="Externa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5.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sv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sv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ichtlijnendatabase.nl/richtlijn/diabetische_voet/startpagina_diabetische_voet.html"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78658AB-9A7B-0B96-12BA-FBD5367E1B02}"/>
              </a:ext>
            </a:extLst>
          </p:cNvPr>
          <p:cNvPicPr>
            <a:picLocks noChangeAspect="1"/>
          </p:cNvPicPr>
          <p:nvPr/>
        </p:nvPicPr>
        <p:blipFill>
          <a:blip r:embed="rId3"/>
          <a:srcRect l="841" t="7234" b="3642"/>
          <a:stretch/>
        </p:blipFill>
        <p:spPr>
          <a:xfrm>
            <a:off x="0" y="0"/>
            <a:ext cx="12192000" cy="6858000"/>
          </a:xfrm>
          <a:prstGeom prst="rect">
            <a:avLst/>
          </a:prstGeom>
        </p:spPr>
      </p:pic>
      <p:sp>
        <p:nvSpPr>
          <p:cNvPr id="6" name="Tijdelijke aanduiding voor inhoud 2">
            <a:extLst>
              <a:ext uri="{FF2B5EF4-FFF2-40B4-BE49-F238E27FC236}">
                <a16:creationId xmlns:a16="http://schemas.microsoft.com/office/drawing/2014/main" id="{31F19933-E190-9F8D-46AF-0DCCE74C40AB}"/>
              </a:ext>
            </a:extLst>
          </p:cNvPr>
          <p:cNvSpPr txBox="1">
            <a:spLocks/>
          </p:cNvSpPr>
          <p:nvPr/>
        </p:nvSpPr>
        <p:spPr>
          <a:xfrm>
            <a:off x="624840" y="2371761"/>
            <a:ext cx="683579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3200" dirty="0">
              <a:latin typeface="Roboto" panose="02000000000000000000" pitchFamily="2" charset="0"/>
              <a:ea typeface="Roboto" panose="02000000000000000000" pitchFamily="2" charset="0"/>
            </a:endParaRPr>
          </a:p>
          <a:p>
            <a:pPr marL="0" indent="0">
              <a:buNone/>
            </a:pPr>
            <a:r>
              <a:rPr lang="nl-NL" dirty="0">
                <a:latin typeface="Roboto" panose="02000000000000000000" pitchFamily="2" charset="0"/>
                <a:ea typeface="Roboto" panose="02000000000000000000" pitchFamily="2" charset="0"/>
              </a:rPr>
              <a:t>Marlies van </a:t>
            </a:r>
            <a:r>
              <a:rPr lang="nl-NL" dirty="0" err="1">
                <a:latin typeface="Roboto" panose="02000000000000000000" pitchFamily="2" charset="0"/>
                <a:ea typeface="Roboto" panose="02000000000000000000" pitchFamily="2" charset="0"/>
              </a:rPr>
              <a:t>Wolfswinkel</a:t>
            </a:r>
            <a:r>
              <a:rPr lang="nl-NL" dirty="0">
                <a:latin typeface="Roboto" panose="02000000000000000000" pitchFamily="2" charset="0"/>
                <a:ea typeface="Roboto" panose="02000000000000000000" pitchFamily="2" charset="0"/>
              </a:rPr>
              <a:t>: </a:t>
            </a:r>
          </a:p>
          <a:p>
            <a:pPr marL="0" indent="0">
              <a:buNone/>
            </a:pPr>
            <a:r>
              <a:rPr lang="nl-NL" i="1" dirty="0">
                <a:latin typeface="Roboto" panose="02000000000000000000" pitchFamily="2" charset="0"/>
                <a:ea typeface="Roboto" panose="02000000000000000000" pitchFamily="2" charset="0"/>
              </a:rPr>
              <a:t>internist-infectioloog, MUMC+ </a:t>
            </a:r>
          </a:p>
          <a:p>
            <a:pPr marL="0" indent="0">
              <a:buNone/>
            </a:pPr>
            <a:endParaRPr lang="nl-NL" dirty="0">
              <a:latin typeface="Roboto" panose="02000000000000000000" pitchFamily="2" charset="0"/>
              <a:ea typeface="Roboto" panose="02000000000000000000" pitchFamily="2" charset="0"/>
            </a:endParaRPr>
          </a:p>
          <a:p>
            <a:pPr marL="0" indent="0">
              <a:buNone/>
            </a:pPr>
            <a:r>
              <a:rPr lang="nl-NL" dirty="0">
                <a:latin typeface="Roboto" panose="02000000000000000000" pitchFamily="2" charset="0"/>
                <a:ea typeface="Roboto" panose="02000000000000000000" pitchFamily="2" charset="0"/>
              </a:rPr>
              <a:t>Monique </a:t>
            </a:r>
            <a:r>
              <a:rPr lang="nl-NL" dirty="0" err="1">
                <a:latin typeface="Roboto" panose="02000000000000000000" pitchFamily="2" charset="0"/>
                <a:ea typeface="Roboto" panose="02000000000000000000" pitchFamily="2" charset="0"/>
              </a:rPr>
              <a:t>Schellinx</a:t>
            </a:r>
            <a:r>
              <a:rPr lang="nl-NL" dirty="0">
                <a:latin typeface="Roboto" panose="02000000000000000000" pitchFamily="2" charset="0"/>
                <a:ea typeface="Roboto" panose="02000000000000000000" pitchFamily="2" charset="0"/>
              </a:rPr>
              <a:t>: </a:t>
            </a:r>
          </a:p>
          <a:p>
            <a:pPr marL="0" indent="0">
              <a:buNone/>
            </a:pPr>
            <a:r>
              <a:rPr lang="nl-NL" i="1" dirty="0">
                <a:latin typeface="Roboto" panose="02000000000000000000" pitchFamily="2" charset="0"/>
                <a:ea typeface="Roboto" panose="02000000000000000000" pitchFamily="2" charset="0"/>
              </a:rPr>
              <a:t>specialist </a:t>
            </a:r>
            <a:r>
              <a:rPr lang="nl-NL" i="1" dirty="0" smtClean="0">
                <a:latin typeface="Roboto" panose="02000000000000000000" pitchFamily="2" charset="0"/>
                <a:ea typeface="Roboto" panose="02000000000000000000" pitchFamily="2" charset="0"/>
              </a:rPr>
              <a:t>ouderengeneeskunde, GGZ </a:t>
            </a:r>
            <a:r>
              <a:rPr lang="nl-NL" i="1" dirty="0">
                <a:latin typeface="Roboto" panose="02000000000000000000" pitchFamily="2" charset="0"/>
                <a:ea typeface="Roboto" panose="02000000000000000000" pitchFamily="2" charset="0"/>
              </a:rPr>
              <a:t>Mondriaan </a:t>
            </a:r>
            <a:r>
              <a:rPr lang="nl-NL" i="1" dirty="0" smtClean="0">
                <a:latin typeface="Roboto" panose="02000000000000000000" pitchFamily="2" charset="0"/>
                <a:ea typeface="Roboto" panose="02000000000000000000" pitchFamily="2" charset="0"/>
              </a:rPr>
              <a:t>O</a:t>
            </a:r>
            <a:endParaRPr lang="nl-NL" dirty="0">
              <a:latin typeface="Roboto" panose="02000000000000000000" pitchFamily="2" charset="0"/>
              <a:ea typeface="Roboto" panose="02000000000000000000" pitchFamily="2" charset="0"/>
              <a:cs typeface="Arial" panose="020B0604020202020204" pitchFamily="34" charset="0"/>
            </a:endParaRPr>
          </a:p>
        </p:txBody>
      </p:sp>
      <p:sp>
        <p:nvSpPr>
          <p:cNvPr id="7" name="Rechthoek 6">
            <a:extLst>
              <a:ext uri="{FF2B5EF4-FFF2-40B4-BE49-F238E27FC236}">
                <a16:creationId xmlns:a16="http://schemas.microsoft.com/office/drawing/2014/main" id="{5C281C2A-1433-149C-9F54-56C15EBE1784}"/>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cap="none" spc="0" dirty="0">
                <a:ln w="0">
                  <a:noFill/>
                </a:ln>
                <a:solidFill>
                  <a:schemeClr val="accent3"/>
                </a:solidFill>
                <a:latin typeface="Baskerville SemiBold" panose="02020502070401020303" pitchFamily="18" charset="0"/>
                <a:ea typeface="Baskerville SemiBold" panose="02020502070401020303" pitchFamily="18" charset="0"/>
              </a:rPr>
              <a:t>Huidinfecties bij ouderen</a:t>
            </a:r>
          </a:p>
        </p:txBody>
      </p:sp>
      <p:pic>
        <p:nvPicPr>
          <p:cNvPr id="9" name="Picture 2" descr="Hand, Menselijk, Vrouw, Volwassen">
            <a:extLst>
              <a:ext uri="{FF2B5EF4-FFF2-40B4-BE49-F238E27FC236}">
                <a16:creationId xmlns:a16="http://schemas.microsoft.com/office/drawing/2014/main" id="{0895E54B-C039-2B46-A439-3C05F0746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2515" y="2061000"/>
            <a:ext cx="4104000" cy="27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77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7</a:t>
            </a:r>
          </a:p>
          <a:p>
            <a:pPr marL="0" indent="0">
              <a:buNone/>
            </a:pPr>
            <a:r>
              <a:rPr lang="nl-NL" sz="2400" dirty="0">
                <a:latin typeface="Roboto" panose="02000000000000000000" pitchFamily="2" charset="0"/>
                <a:ea typeface="Roboto" panose="02000000000000000000" pitchFamily="2" charset="0"/>
              </a:rPr>
              <a:t>Profylaxe bij recidiverende huidinfecties middels penicilline intramusculair is effectief tegen</a:t>
            </a:r>
          </a:p>
          <a:p>
            <a:pPr marL="457200" indent="-457200">
              <a:buFont typeface="+mj-lt"/>
              <a:buAutoNum type="alphaLcParenR"/>
            </a:pPr>
            <a:r>
              <a:rPr lang="nl-NL" sz="2400" dirty="0">
                <a:latin typeface="Roboto" panose="02000000000000000000" pitchFamily="2" charset="0"/>
                <a:ea typeface="Roboto" panose="02000000000000000000" pitchFamily="2" charset="0"/>
              </a:rPr>
              <a:t>alleen streptokokken</a:t>
            </a:r>
          </a:p>
          <a:p>
            <a:pPr marL="457200" indent="-457200">
              <a:buFont typeface="+mj-lt"/>
              <a:buAutoNum type="alphaLcParenR"/>
            </a:pPr>
            <a:r>
              <a:rPr lang="nl-NL" sz="2400" dirty="0">
                <a:latin typeface="Roboto" panose="02000000000000000000" pitchFamily="2" charset="0"/>
                <a:ea typeface="Roboto" panose="02000000000000000000" pitchFamily="2" charset="0"/>
              </a:rPr>
              <a:t>alleen </a:t>
            </a:r>
            <a:r>
              <a:rPr lang="nl-NL" sz="2400" i="1" dirty="0">
                <a:latin typeface="Roboto" panose="02000000000000000000" pitchFamily="2" charset="0"/>
                <a:ea typeface="Roboto" panose="02000000000000000000" pitchFamily="2" charset="0"/>
              </a:rPr>
              <a:t>S. aureus</a:t>
            </a:r>
          </a:p>
          <a:p>
            <a:pPr marL="457200" indent="-457200">
              <a:buFont typeface="+mj-lt"/>
              <a:buAutoNum type="alphaLcParenR"/>
            </a:pPr>
            <a:r>
              <a:rPr lang="nl-NL" sz="2400" dirty="0">
                <a:latin typeface="Roboto" panose="02000000000000000000" pitchFamily="2" charset="0"/>
                <a:ea typeface="Roboto" panose="02000000000000000000" pitchFamily="2" charset="0"/>
              </a:rPr>
              <a:t>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51939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8</a:t>
            </a:r>
          </a:p>
          <a:p>
            <a:pPr marL="0" indent="0">
              <a:buNone/>
            </a:pPr>
            <a:r>
              <a:rPr lang="nl-NL" sz="2400" dirty="0">
                <a:latin typeface="Roboto" panose="02000000000000000000" pitchFamily="2" charset="0"/>
                <a:ea typeface="Roboto" panose="02000000000000000000" pitchFamily="2" charset="0"/>
              </a:rPr>
              <a:t>Stelling: Diabetische voetulcera behoeven niet altijd antibiotische behandeling</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055347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9</a:t>
            </a:r>
          </a:p>
          <a:p>
            <a:pPr marL="0" indent="0">
              <a:buNone/>
            </a:pPr>
            <a:r>
              <a:rPr lang="nl-NL" sz="2400" dirty="0">
                <a:latin typeface="Roboto" panose="02000000000000000000" pitchFamily="2" charset="0"/>
                <a:ea typeface="Roboto" panose="02000000000000000000" pitchFamily="2" charset="0"/>
              </a:rPr>
              <a:t>Stelling: Wanneer er geen directe mogelijkheid is tot het afnemen van een diep weefselbiopt van een geïnfecteerd ulcus dient een </a:t>
            </a:r>
            <a:r>
              <a:rPr lang="nl-NL" sz="2400" dirty="0" err="1">
                <a:latin typeface="Roboto" panose="02000000000000000000" pitchFamily="2" charset="0"/>
                <a:ea typeface="Roboto" panose="02000000000000000000" pitchFamily="2" charset="0"/>
              </a:rPr>
              <a:t>wondswab</a:t>
            </a:r>
            <a:r>
              <a:rPr lang="nl-NL" sz="2400" dirty="0">
                <a:latin typeface="Roboto" panose="02000000000000000000" pitchFamily="2" charset="0"/>
                <a:ea typeface="Roboto" panose="02000000000000000000" pitchFamily="2" charset="0"/>
              </a:rPr>
              <a:t> te worden afgenomen voor het bepalen van het antibiotisch beleid </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476630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10</a:t>
            </a:r>
          </a:p>
          <a:p>
            <a:pPr marL="0" indent="0">
              <a:buNone/>
            </a:pPr>
            <a:r>
              <a:rPr lang="nl-NL" sz="2400" dirty="0">
                <a:latin typeface="Roboto" panose="02000000000000000000" pitchFamily="2" charset="0"/>
                <a:ea typeface="Roboto" panose="02000000000000000000" pitchFamily="2" charset="0"/>
              </a:rPr>
              <a:t>Welke stelling over patiënten met een diabetische voet met een bewezen osteomyelitis is waar?</a:t>
            </a:r>
          </a:p>
          <a:p>
            <a:pPr marL="457200" indent="-457200">
              <a:buFont typeface="+mj-lt"/>
              <a:buAutoNum type="alphaLcParenR"/>
            </a:pPr>
            <a:r>
              <a:rPr lang="nl-NL" sz="2400" dirty="0">
                <a:latin typeface="Roboto" panose="02000000000000000000" pitchFamily="2" charset="0"/>
                <a:ea typeface="Roboto" panose="02000000000000000000" pitchFamily="2" charset="0"/>
              </a:rPr>
              <a:t>Bij deze patiënten is amputatie de enige curatieve optie</a:t>
            </a:r>
          </a:p>
          <a:p>
            <a:pPr marL="457200" indent="-457200">
              <a:buFont typeface="+mj-lt"/>
              <a:buAutoNum type="alphaLcParenR"/>
            </a:pPr>
            <a:r>
              <a:rPr lang="nl-NL" sz="2400" dirty="0">
                <a:latin typeface="Roboto" panose="02000000000000000000" pitchFamily="2" charset="0"/>
                <a:ea typeface="Roboto" panose="02000000000000000000" pitchFamily="2" charset="0"/>
              </a:rPr>
              <a:t>Over het algemeen is intraveneuze behandeling met antibiotica bij deze infecties noodzakelijk</a:t>
            </a:r>
          </a:p>
          <a:p>
            <a:pPr marL="457200" indent="-457200">
              <a:buFont typeface="+mj-lt"/>
              <a:buAutoNum type="alphaLcParenR"/>
            </a:pPr>
            <a:r>
              <a:rPr lang="nl-NL" sz="2400" dirty="0">
                <a:latin typeface="Roboto" panose="02000000000000000000" pitchFamily="2" charset="0"/>
                <a:ea typeface="Roboto" panose="02000000000000000000" pitchFamily="2" charset="0"/>
              </a:rPr>
              <a:t>Deze patiënten kunnen meestal met volledige orale antibiotische therapie worden behandeld</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26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016161"/>
            <a:ext cx="7621988" cy="4351338"/>
          </a:xfrm>
        </p:spPr>
        <p:txBody>
          <a:bodyPr>
            <a:normAutofit/>
          </a:bodyPr>
          <a:lstStyle/>
          <a:p>
            <a:r>
              <a:rPr lang="nl-NL" sz="2200" b="1" dirty="0">
                <a:latin typeface="Roboto" panose="02000000000000000000" pitchFamily="2" charset="0"/>
                <a:ea typeface="Roboto" panose="02000000000000000000" pitchFamily="2" charset="0"/>
              </a:rPr>
              <a:t>Achtergrond en doel</a:t>
            </a:r>
          </a:p>
          <a:p>
            <a:r>
              <a:rPr lang="nl-NL" sz="2200" b="1" dirty="0">
                <a:latin typeface="Roboto" panose="02000000000000000000" pitchFamily="2" charset="0"/>
                <a:ea typeface="Roboto" panose="02000000000000000000" pitchFamily="2" charset="0"/>
              </a:rPr>
              <a:t>Kennisvragen </a:t>
            </a:r>
          </a:p>
          <a:p>
            <a:r>
              <a:rPr lang="nl-NL" sz="2200" b="1" dirty="0">
                <a:solidFill>
                  <a:srgbClr val="FF0000"/>
                </a:solidFill>
                <a:latin typeface="Roboto" panose="02000000000000000000" pitchFamily="2" charset="0"/>
                <a:ea typeface="Roboto" panose="02000000000000000000" pitchFamily="2" charset="0"/>
              </a:rPr>
              <a:t>Cellulitis en erysipelas</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latin typeface="Roboto" panose="02000000000000000000" pitchFamily="2" charset="0"/>
                <a:ea typeface="Roboto" panose="02000000000000000000" pitchFamily="2" charset="0"/>
              </a:rPr>
              <a:t>Diabetische voet</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latin typeface="Roboto" panose="02000000000000000000" pitchFamily="2" charset="0"/>
                <a:ea typeface="Roboto" panose="02000000000000000000" pitchFamily="2" charset="0"/>
              </a:rPr>
              <a:t>Antwoorden kennisvragen</a:t>
            </a:r>
          </a:p>
          <a:p>
            <a:r>
              <a:rPr lang="nl-NL" sz="2200" b="1" dirty="0">
                <a:latin typeface="Roboto" panose="02000000000000000000" pitchFamily="2" charset="0"/>
                <a:ea typeface="Roboto" panose="02000000000000000000" pitchFamily="2" charset="0"/>
              </a:rPr>
              <a:t>Vragen en discussie</a:t>
            </a:r>
          </a:p>
        </p:txBody>
      </p:sp>
      <p:sp>
        <p:nvSpPr>
          <p:cNvPr id="47" name="Rechthoek 46">
            <a:extLst>
              <a:ext uri="{FF2B5EF4-FFF2-40B4-BE49-F238E27FC236}">
                <a16:creationId xmlns:a16="http://schemas.microsoft.com/office/drawing/2014/main" id="{E88A0836-7795-C28A-877A-A93A64FB4E28}"/>
              </a:ext>
            </a:extLst>
          </p:cNvPr>
          <p:cNvSpPr/>
          <p:nvPr/>
        </p:nvSpPr>
        <p:spPr>
          <a:xfrm>
            <a:off x="624840" y="11372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Inhoud scholing huidinfecties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075079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8478"/>
            <a:ext cx="8115123" cy="4351338"/>
          </a:xfrm>
        </p:spPr>
        <p:txBody>
          <a:bodyPr>
            <a:normAutofit lnSpcReduction="10000"/>
          </a:bodyPr>
          <a:lstStyle/>
          <a:p>
            <a:pPr marL="52388" indent="0">
              <a:buNone/>
            </a:pPr>
            <a:r>
              <a:rPr lang="nl-NL" sz="2200" b="1" dirty="0">
                <a:latin typeface="Roboto" panose="02000000000000000000" pitchFamily="2" charset="0"/>
                <a:ea typeface="Roboto" panose="02000000000000000000" pitchFamily="2" charset="0"/>
              </a:rPr>
              <a:t>Veelvoorkomende infecties </a:t>
            </a:r>
          </a:p>
          <a:p>
            <a:pPr marL="585788" lvl="3" indent="-246063"/>
            <a:r>
              <a:rPr lang="nl-NL" dirty="0">
                <a:latin typeface="Roboto" panose="02000000000000000000" pitchFamily="2" charset="0"/>
                <a:ea typeface="Roboto" panose="02000000000000000000" pitchFamily="2" charset="0"/>
              </a:rPr>
              <a:t>Incidentie +/- 22 /1000 mensen / jaar</a:t>
            </a:r>
          </a:p>
          <a:p>
            <a:pPr marL="585788" lvl="3" indent="-223838"/>
            <a:r>
              <a:rPr lang="nl-NL" dirty="0">
                <a:latin typeface="Roboto" panose="02000000000000000000" pitchFamily="2" charset="0"/>
                <a:ea typeface="Roboto" panose="02000000000000000000" pitchFamily="2" charset="0"/>
              </a:rPr>
              <a:t>+/- 7 % leidend tot opname (sterk leeftijdsafhankelijk)</a:t>
            </a:r>
          </a:p>
          <a:p>
            <a:pPr marL="585788" indent="-223838"/>
            <a:endParaRPr lang="nl-NL" sz="500" dirty="0">
              <a:latin typeface="Roboto" panose="02000000000000000000" pitchFamily="2" charset="0"/>
              <a:ea typeface="Roboto" panose="02000000000000000000" pitchFamily="2" charset="0"/>
            </a:endParaRPr>
          </a:p>
          <a:p>
            <a:pPr marL="52388" indent="0">
              <a:buNone/>
            </a:pPr>
            <a:r>
              <a:rPr lang="nl-NL" sz="2200" b="1" dirty="0">
                <a:latin typeface="Roboto" panose="02000000000000000000" pitchFamily="2" charset="0"/>
                <a:ea typeface="Roboto" panose="02000000000000000000" pitchFamily="2" charset="0"/>
              </a:rPr>
              <a:t>Pathofysiologie</a:t>
            </a:r>
          </a:p>
          <a:p>
            <a:pPr marL="585788" lvl="3" indent="-223838"/>
            <a:r>
              <a:rPr lang="nl-NL" dirty="0">
                <a:latin typeface="Roboto" panose="02000000000000000000" pitchFamily="2" charset="0"/>
                <a:ea typeface="Roboto" panose="02000000000000000000" pitchFamily="2" charset="0"/>
              </a:rPr>
              <a:t>Doorbreken </a:t>
            </a:r>
            <a:r>
              <a:rPr lang="nl-NL" dirty="0" err="1">
                <a:latin typeface="Roboto" panose="02000000000000000000" pitchFamily="2" charset="0"/>
                <a:ea typeface="Roboto" panose="02000000000000000000" pitchFamily="2" charset="0"/>
              </a:rPr>
              <a:t>huidbarriere</a:t>
            </a:r>
            <a:endParaRPr lang="nl-NL" dirty="0">
              <a:latin typeface="Roboto" panose="02000000000000000000" pitchFamily="2" charset="0"/>
              <a:ea typeface="Roboto" panose="02000000000000000000" pitchFamily="2" charset="0"/>
            </a:endParaRPr>
          </a:p>
          <a:p>
            <a:pPr marL="585788" lvl="3" indent="-223838"/>
            <a:r>
              <a:rPr lang="nl-NL" dirty="0">
                <a:latin typeface="Roboto" panose="02000000000000000000" pitchFamily="2" charset="0"/>
                <a:ea typeface="Roboto" panose="02000000000000000000" pitchFamily="2" charset="0"/>
              </a:rPr>
              <a:t>Infectie huid en weke delen, soms door eigen huidflora</a:t>
            </a:r>
          </a:p>
          <a:p>
            <a:pPr marL="585788" indent="-223838"/>
            <a:endParaRPr lang="nl-NL" sz="500" dirty="0">
              <a:latin typeface="Roboto" panose="02000000000000000000" pitchFamily="2" charset="0"/>
              <a:ea typeface="Roboto" panose="02000000000000000000" pitchFamily="2" charset="0"/>
            </a:endParaRPr>
          </a:p>
          <a:p>
            <a:pPr marL="95250" indent="0">
              <a:buNone/>
            </a:pPr>
            <a:r>
              <a:rPr lang="nl-NL" sz="2200" b="1" dirty="0">
                <a:latin typeface="Roboto" panose="02000000000000000000" pitchFamily="2" charset="0"/>
                <a:ea typeface="Roboto" panose="02000000000000000000" pitchFamily="2" charset="0"/>
              </a:rPr>
              <a:t>Risicofactoren:</a:t>
            </a:r>
          </a:p>
          <a:p>
            <a:pPr marL="585788" lvl="3" indent="-223838"/>
            <a:r>
              <a:rPr lang="nl-NL" dirty="0">
                <a:latin typeface="Roboto" panose="02000000000000000000" pitchFamily="2" charset="0"/>
                <a:ea typeface="Roboto" panose="02000000000000000000" pitchFamily="2" charset="0"/>
              </a:rPr>
              <a:t>Huiddefecten (</a:t>
            </a:r>
            <a:r>
              <a:rPr lang="nl-NL" dirty="0" err="1">
                <a:latin typeface="Roboto" panose="02000000000000000000" pitchFamily="2" charset="0"/>
                <a:ea typeface="Roboto" panose="02000000000000000000" pitchFamily="2" charset="0"/>
              </a:rPr>
              <a:t>porte</a:t>
            </a:r>
            <a:r>
              <a:rPr lang="nl-NL" dirty="0">
                <a:latin typeface="Roboto" panose="02000000000000000000" pitchFamily="2" charset="0"/>
                <a:ea typeface="Roboto" panose="02000000000000000000" pitchFamily="2" charset="0"/>
              </a:rPr>
              <a:t> </a:t>
            </a:r>
            <a:r>
              <a:rPr lang="nl-NL" dirty="0" err="1">
                <a:latin typeface="Roboto" panose="02000000000000000000" pitchFamily="2" charset="0"/>
                <a:ea typeface="Roboto" panose="02000000000000000000" pitchFamily="2" charset="0"/>
              </a:rPr>
              <a:t>d’entree</a:t>
            </a:r>
            <a:r>
              <a:rPr lang="nl-NL" dirty="0">
                <a:latin typeface="Roboto" panose="02000000000000000000" pitchFamily="2" charset="0"/>
                <a:ea typeface="Roboto" panose="02000000000000000000" pitchFamily="2" charset="0"/>
              </a:rPr>
              <a:t>)</a:t>
            </a:r>
          </a:p>
          <a:p>
            <a:pPr marL="585788" lvl="3" indent="-223838"/>
            <a:r>
              <a:rPr lang="nl-NL" dirty="0">
                <a:latin typeface="Roboto" panose="02000000000000000000" pitchFamily="2" charset="0"/>
                <a:ea typeface="Roboto" panose="02000000000000000000" pitchFamily="2" charset="0"/>
              </a:rPr>
              <a:t>Verminderde weefselperfusie door pathologie macro- of </a:t>
            </a:r>
            <a:r>
              <a:rPr lang="nl-NL" dirty="0" err="1">
                <a:latin typeface="Roboto" panose="02000000000000000000" pitchFamily="2" charset="0"/>
                <a:ea typeface="Roboto" panose="02000000000000000000" pitchFamily="2" charset="0"/>
              </a:rPr>
              <a:t>microvasculatuur</a:t>
            </a:r>
            <a:endParaRPr lang="nl-NL" dirty="0">
              <a:latin typeface="Roboto" panose="02000000000000000000" pitchFamily="2" charset="0"/>
              <a:ea typeface="Roboto" panose="02000000000000000000" pitchFamily="2" charset="0"/>
            </a:endParaRPr>
          </a:p>
          <a:p>
            <a:pPr marL="585788" lvl="3" indent="-223838"/>
            <a:r>
              <a:rPr lang="nl-NL" dirty="0">
                <a:latin typeface="Roboto" panose="02000000000000000000" pitchFamily="2" charset="0"/>
                <a:ea typeface="Roboto" panose="02000000000000000000" pitchFamily="2" charset="0"/>
              </a:rPr>
              <a:t>Obesitas</a:t>
            </a:r>
          </a:p>
          <a:p>
            <a:pPr marL="585788" lvl="3" indent="-223838"/>
            <a:r>
              <a:rPr lang="nl-NL" dirty="0">
                <a:latin typeface="Roboto" panose="02000000000000000000" pitchFamily="2" charset="0"/>
                <a:ea typeface="Roboto" panose="02000000000000000000" pitchFamily="2" charset="0"/>
              </a:rPr>
              <a:t>Lymfoedeem of oedeem door veneuze insufficiëntie</a:t>
            </a:r>
          </a:p>
        </p:txBody>
      </p:sp>
      <p:sp>
        <p:nvSpPr>
          <p:cNvPr id="6" name="Rechthoek 5">
            <a:extLst>
              <a:ext uri="{FF2B5EF4-FFF2-40B4-BE49-F238E27FC236}">
                <a16:creationId xmlns:a16="http://schemas.microsoft.com/office/drawing/2014/main" id="{E88A0836-7795-C28A-877A-A93A64FB4E28}"/>
              </a:ext>
            </a:extLst>
          </p:cNvPr>
          <p:cNvSpPr/>
          <p:nvPr/>
        </p:nvSpPr>
        <p:spPr>
          <a:xfrm>
            <a:off x="624839" y="1113732"/>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263332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39" y="1901048"/>
            <a:ext cx="10135309" cy="4351338"/>
          </a:xfrm>
        </p:spPr>
        <p:txBody>
          <a:bodyPr>
            <a:normAutofit fontScale="92500"/>
          </a:bodyPr>
          <a:lstStyle/>
          <a:p>
            <a:pPr marL="0" indent="0">
              <a:buNone/>
            </a:pPr>
            <a:r>
              <a:rPr lang="nl-NL" sz="2200" b="1" dirty="0">
                <a:latin typeface="Roboto" panose="02000000000000000000" pitchFamily="2" charset="0"/>
                <a:ea typeface="Roboto" panose="02000000000000000000" pitchFamily="2" charset="0"/>
              </a:rPr>
              <a:t>Klassieke indeling cellulitis versus erysipelas</a:t>
            </a:r>
            <a:r>
              <a:rPr lang="nl-NL" sz="2200" b="1" dirty="0" smtClean="0">
                <a:latin typeface="Roboto" panose="02000000000000000000" pitchFamily="2" charset="0"/>
                <a:ea typeface="Roboto" panose="02000000000000000000" pitchFamily="2" charset="0"/>
              </a:rPr>
              <a:t>:</a:t>
            </a:r>
          </a:p>
          <a:p>
            <a:pPr marL="0" indent="0">
              <a:buNone/>
            </a:pPr>
            <a:endParaRPr lang="nl-NL" sz="2200" dirty="0">
              <a:latin typeface="Roboto" panose="02000000000000000000" pitchFamily="2" charset="0"/>
              <a:ea typeface="Roboto" panose="02000000000000000000" pitchFamily="2" charset="0"/>
            </a:endParaRPr>
          </a:p>
          <a:p>
            <a:pPr marL="0" indent="0">
              <a:buNone/>
            </a:pPr>
            <a:r>
              <a:rPr lang="nl-NL" sz="2200" b="1" dirty="0" smtClean="0">
                <a:latin typeface="Roboto" panose="02000000000000000000" pitchFamily="2" charset="0"/>
                <a:ea typeface="Roboto" panose="02000000000000000000" pitchFamily="2" charset="0"/>
              </a:rPr>
              <a:t>Cellulitis</a:t>
            </a:r>
            <a:endParaRPr lang="nl-NL" sz="2200" b="1" dirty="0">
              <a:latin typeface="Roboto" panose="02000000000000000000" pitchFamily="2" charset="0"/>
              <a:ea typeface="Roboto" panose="02000000000000000000" pitchFamily="2" charset="0"/>
            </a:endParaRPr>
          </a:p>
          <a:p>
            <a:pPr lvl="1"/>
            <a:r>
              <a:rPr lang="nl-NL" sz="1800" dirty="0">
                <a:latin typeface="Roboto" panose="02000000000000000000" pitchFamily="2" charset="0"/>
                <a:ea typeface="Roboto" panose="02000000000000000000" pitchFamily="2" charset="0"/>
              </a:rPr>
              <a:t>Betrokkenheid epidermis, dermis, subcutaan weefsel</a:t>
            </a:r>
          </a:p>
          <a:p>
            <a:pPr lvl="1"/>
            <a:r>
              <a:rPr lang="nl-NL" sz="1800" dirty="0">
                <a:latin typeface="Roboto" panose="02000000000000000000" pitchFamily="2" charset="0"/>
                <a:ea typeface="Roboto" panose="02000000000000000000" pitchFamily="2" charset="0"/>
              </a:rPr>
              <a:t>Onscherp begrensd</a:t>
            </a:r>
          </a:p>
          <a:p>
            <a:pPr lvl="1"/>
            <a:r>
              <a:rPr lang="nl-NL" sz="1800" i="1" dirty="0">
                <a:latin typeface="Roboto" panose="02000000000000000000" pitchFamily="2" charset="0"/>
                <a:ea typeface="Roboto" panose="02000000000000000000" pitchFamily="2" charset="0"/>
              </a:rPr>
              <a:t>S. aureus</a:t>
            </a:r>
          </a:p>
          <a:p>
            <a:endParaRPr lang="nl-NL" sz="400" dirty="0">
              <a:latin typeface="Roboto" panose="02000000000000000000" pitchFamily="2" charset="0"/>
              <a:ea typeface="Roboto" panose="02000000000000000000" pitchFamily="2" charset="0"/>
            </a:endParaRPr>
          </a:p>
          <a:p>
            <a:pPr marL="0" indent="0">
              <a:buNone/>
            </a:pPr>
            <a:r>
              <a:rPr lang="nl-NL" sz="2200" b="1" dirty="0">
                <a:latin typeface="Roboto" panose="02000000000000000000" pitchFamily="2" charset="0"/>
                <a:ea typeface="Roboto" panose="02000000000000000000" pitchFamily="2" charset="0"/>
              </a:rPr>
              <a:t>Erysipelas</a:t>
            </a:r>
          </a:p>
          <a:p>
            <a:pPr lvl="2"/>
            <a:r>
              <a:rPr lang="nl-NL" sz="1800" dirty="0">
                <a:latin typeface="Roboto" panose="02000000000000000000" pitchFamily="2" charset="0"/>
                <a:ea typeface="Roboto" panose="02000000000000000000" pitchFamily="2" charset="0"/>
              </a:rPr>
              <a:t>Met name epidermis, deel dermis</a:t>
            </a:r>
          </a:p>
          <a:p>
            <a:pPr lvl="2"/>
            <a:r>
              <a:rPr lang="nl-NL" sz="1800" dirty="0">
                <a:latin typeface="Roboto" panose="02000000000000000000" pitchFamily="2" charset="0"/>
                <a:ea typeface="Roboto" panose="02000000000000000000" pitchFamily="2" charset="0"/>
              </a:rPr>
              <a:t>Scherp begrensd</a:t>
            </a:r>
          </a:p>
          <a:p>
            <a:pPr lvl="2"/>
            <a:r>
              <a:rPr lang="nl-NL" sz="1800" dirty="0">
                <a:latin typeface="Roboto" panose="02000000000000000000" pitchFamily="2" charset="0"/>
                <a:ea typeface="Roboto" panose="02000000000000000000" pitchFamily="2" charset="0"/>
              </a:rPr>
              <a:t>Streptokokken</a:t>
            </a:r>
          </a:p>
          <a:p>
            <a:pPr lvl="2"/>
            <a:endParaRPr lang="nl-NL" dirty="0">
              <a:latin typeface="Roboto" panose="02000000000000000000" pitchFamily="2" charset="0"/>
              <a:ea typeface="Roboto" panose="02000000000000000000" pitchFamily="2" charset="0"/>
            </a:endParaRPr>
          </a:p>
          <a:p>
            <a:pPr marL="0" indent="0">
              <a:buNone/>
            </a:pPr>
            <a:r>
              <a:rPr lang="nl-NL" sz="2200" dirty="0">
                <a:latin typeface="Roboto" panose="02000000000000000000" pitchFamily="2" charset="0"/>
                <a:ea typeface="Roboto" panose="02000000000000000000" pitchFamily="2" charset="0"/>
              </a:rPr>
              <a:t>In werkelijkheid: onderscheid vaak niet duidelijk, beide door </a:t>
            </a:r>
            <a:r>
              <a:rPr lang="nl-NL" sz="2200" i="1" dirty="0">
                <a:latin typeface="Roboto" panose="02000000000000000000" pitchFamily="2" charset="0"/>
                <a:ea typeface="Roboto" panose="02000000000000000000" pitchFamily="2" charset="0"/>
              </a:rPr>
              <a:t>S. aureus </a:t>
            </a:r>
            <a:r>
              <a:rPr lang="nl-NL" sz="2200" dirty="0">
                <a:latin typeface="Roboto" panose="02000000000000000000" pitchFamily="2" charset="0"/>
                <a:ea typeface="Roboto" panose="02000000000000000000" pitchFamily="2" charset="0"/>
              </a:rPr>
              <a:t>of streptokokken</a:t>
            </a:r>
          </a:p>
        </p:txBody>
      </p:sp>
      <p:sp>
        <p:nvSpPr>
          <p:cNvPr id="47" name="Rechthoek 46">
            <a:extLst>
              <a:ext uri="{FF2B5EF4-FFF2-40B4-BE49-F238E27FC236}">
                <a16:creationId xmlns:a16="http://schemas.microsoft.com/office/drawing/2014/main" id="{E88A0836-7795-C28A-877A-A93A64FB4E28}"/>
              </a:ext>
            </a:extLst>
          </p:cNvPr>
          <p:cNvSpPr/>
          <p:nvPr/>
        </p:nvSpPr>
        <p:spPr>
          <a:xfrm>
            <a:off x="624839" y="1113732"/>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pic>
        <p:nvPicPr>
          <p:cNvPr id="6" name="Picture 4" descr="Image">
            <a:extLst>
              <a:ext uri="{FF2B5EF4-FFF2-40B4-BE49-F238E27FC236}">
                <a16:creationId xmlns:a16="http://schemas.microsoft.com/office/drawing/2014/main" id="{C19FBD43-17A0-CD4B-9229-4EBBF5E5AC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29000"/>
            <a:ext cx="5880528" cy="212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8478"/>
            <a:ext cx="8115123" cy="4351338"/>
          </a:xfrm>
        </p:spPr>
        <p:txBody>
          <a:bodyPr>
            <a:normAutofit/>
          </a:bodyPr>
          <a:lstStyle/>
          <a:p>
            <a:pPr marL="0" indent="0">
              <a:buNone/>
            </a:pPr>
            <a:r>
              <a:rPr lang="nl-NL" sz="2200" b="1" dirty="0">
                <a:latin typeface="Roboto" panose="02000000000000000000" pitchFamily="2" charset="0"/>
                <a:ea typeface="Roboto" panose="02000000000000000000" pitchFamily="2" charset="0"/>
              </a:rPr>
              <a:t>Microbiologie:</a:t>
            </a:r>
          </a:p>
          <a:p>
            <a:pPr marL="573786" lvl="3" indent="-285750"/>
            <a:r>
              <a:rPr lang="nl-NL" dirty="0">
                <a:latin typeface="Roboto" panose="02000000000000000000" pitchFamily="2" charset="0"/>
                <a:ea typeface="Roboto" panose="02000000000000000000" pitchFamily="2" charset="0"/>
              </a:rPr>
              <a:t>Meestal: </a:t>
            </a:r>
            <a:r>
              <a:rPr lang="nl-NL" dirty="0" err="1">
                <a:latin typeface="Roboto" panose="02000000000000000000" pitchFamily="2" charset="0"/>
                <a:ea typeface="Roboto" panose="02000000000000000000" pitchFamily="2" charset="0"/>
              </a:rPr>
              <a:t>beta</a:t>
            </a:r>
            <a:r>
              <a:rPr lang="nl-NL" dirty="0">
                <a:latin typeface="Roboto" panose="02000000000000000000" pitchFamily="2" charset="0"/>
                <a:ea typeface="Roboto" panose="02000000000000000000" pitchFamily="2" charset="0"/>
              </a:rPr>
              <a:t>-hemolytische streptokokken (vooral: groep A streptokok = GAS = </a:t>
            </a:r>
            <a:r>
              <a:rPr lang="nl-NL" i="1" dirty="0">
                <a:latin typeface="Roboto" panose="02000000000000000000" pitchFamily="2" charset="0"/>
                <a:ea typeface="Roboto" panose="02000000000000000000" pitchFamily="2" charset="0"/>
              </a:rPr>
              <a:t>S. </a:t>
            </a:r>
            <a:r>
              <a:rPr lang="nl-NL" i="1" dirty="0" err="1">
                <a:latin typeface="Roboto" panose="02000000000000000000" pitchFamily="2" charset="0"/>
                <a:ea typeface="Roboto" panose="02000000000000000000" pitchFamily="2" charset="0"/>
              </a:rPr>
              <a:t>pyogenes</a:t>
            </a:r>
            <a:r>
              <a:rPr lang="nl-NL" dirty="0">
                <a:latin typeface="Roboto" panose="02000000000000000000" pitchFamily="2" charset="0"/>
                <a:ea typeface="Roboto" panose="02000000000000000000" pitchFamily="2" charset="0"/>
              </a:rPr>
              <a:t>)</a:t>
            </a:r>
          </a:p>
          <a:p>
            <a:pPr marL="573786" lvl="3" indent="-285750"/>
            <a:endParaRPr lang="nl-NL" dirty="0">
              <a:latin typeface="Roboto" panose="02000000000000000000" pitchFamily="2" charset="0"/>
              <a:ea typeface="Roboto" panose="02000000000000000000" pitchFamily="2" charset="0"/>
            </a:endParaRPr>
          </a:p>
          <a:p>
            <a:pPr marL="573786" lvl="3" indent="-285750"/>
            <a:r>
              <a:rPr lang="nl-NL" dirty="0">
                <a:latin typeface="Roboto" panose="02000000000000000000" pitchFamily="2" charset="0"/>
                <a:ea typeface="Roboto" panose="02000000000000000000" pitchFamily="2" charset="0"/>
              </a:rPr>
              <a:t>Ook vaak: </a:t>
            </a:r>
            <a:r>
              <a:rPr lang="nl-NL" i="1" dirty="0">
                <a:latin typeface="Roboto" panose="02000000000000000000" pitchFamily="2" charset="0"/>
                <a:ea typeface="Roboto" panose="02000000000000000000" pitchFamily="2" charset="0"/>
              </a:rPr>
              <a:t>S. aureus</a:t>
            </a:r>
          </a:p>
          <a:p>
            <a:pPr marL="573786" lvl="3" indent="-285750"/>
            <a:endParaRPr lang="nl-NL" i="1" dirty="0">
              <a:latin typeface="Roboto" panose="02000000000000000000" pitchFamily="2" charset="0"/>
              <a:ea typeface="Roboto" panose="02000000000000000000" pitchFamily="2" charset="0"/>
            </a:endParaRPr>
          </a:p>
          <a:p>
            <a:pPr marL="573786" lvl="3" indent="-285750"/>
            <a:r>
              <a:rPr lang="nl-NL" dirty="0">
                <a:latin typeface="Roboto" panose="02000000000000000000" pitchFamily="2" charset="0"/>
                <a:ea typeface="Roboto" panose="02000000000000000000" pitchFamily="2" charset="0"/>
              </a:rPr>
              <a:t>Zelden: gramnegatieve of anaerobe verwekkers</a:t>
            </a:r>
          </a:p>
          <a:p>
            <a:pPr marL="1040130" lvl="5" indent="-285750"/>
            <a:r>
              <a:rPr lang="nl-NL" sz="1600" dirty="0">
                <a:latin typeface="Roboto" panose="02000000000000000000" pitchFamily="2" charset="0"/>
                <a:ea typeface="Roboto" panose="02000000000000000000" pitchFamily="2" charset="0"/>
              </a:rPr>
              <a:t>Hier wel aan denken bij onder meer infecties genitale / perineale regio, weefselnecrose, chronische wonden/ulcera en bij bijzondere exposities, zoals dierenbeet</a:t>
            </a:r>
          </a:p>
        </p:txBody>
      </p:sp>
      <p:sp>
        <p:nvSpPr>
          <p:cNvPr id="6" name="Rechthoek 5">
            <a:extLst>
              <a:ext uri="{FF2B5EF4-FFF2-40B4-BE49-F238E27FC236}">
                <a16:creationId xmlns:a16="http://schemas.microsoft.com/office/drawing/2014/main" id="{E88A0836-7795-C28A-877A-A93A64FB4E28}"/>
              </a:ext>
            </a:extLst>
          </p:cNvPr>
          <p:cNvSpPr/>
          <p:nvPr/>
        </p:nvSpPr>
        <p:spPr>
          <a:xfrm>
            <a:off x="624839" y="1113732"/>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4271102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4" name="Afbeelding 3">
            <a:extLst>
              <a:ext uri="{FF2B5EF4-FFF2-40B4-BE49-F238E27FC236}">
                <a16:creationId xmlns:a16="http://schemas.microsoft.com/office/drawing/2014/main" id="{46543EBB-84FA-5241-8D4C-A7FE92901F78}"/>
              </a:ext>
            </a:extLst>
          </p:cNvPr>
          <p:cNvPicPr>
            <a:picLocks noChangeAspect="1"/>
          </p:cNvPicPr>
          <p:nvPr/>
        </p:nvPicPr>
        <p:blipFill>
          <a:blip r:embed="rId6"/>
          <a:stretch>
            <a:fillRect/>
          </a:stretch>
        </p:blipFill>
        <p:spPr>
          <a:xfrm>
            <a:off x="67442" y="0"/>
            <a:ext cx="12057115" cy="5860304"/>
          </a:xfrm>
          <a:prstGeom prst="rect">
            <a:avLst/>
          </a:prstGeom>
        </p:spPr>
      </p:pic>
    </p:spTree>
    <p:extLst>
      <p:ext uri="{BB962C8B-B14F-4D97-AF65-F5344CB8AC3E}">
        <p14:creationId xmlns:p14="http://schemas.microsoft.com/office/powerpoint/2010/main" val="176738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6818031" cy="4351338"/>
          </a:xfrm>
        </p:spPr>
        <p:txBody>
          <a:bodyPr>
            <a:normAutofit/>
          </a:bodyPr>
          <a:lstStyle/>
          <a:p>
            <a:pPr marL="0" indent="0">
              <a:buNone/>
            </a:pPr>
            <a:r>
              <a:rPr lang="nl-NL" sz="2200" b="1" dirty="0">
                <a:latin typeface="Roboto" panose="02000000000000000000" pitchFamily="2" charset="0"/>
                <a:ea typeface="Roboto" panose="02000000000000000000" pitchFamily="2" charset="0"/>
              </a:rPr>
              <a:t>Dragerschap GAS / </a:t>
            </a:r>
            <a:r>
              <a:rPr lang="nl-NL" sz="2200" b="1" i="1" dirty="0">
                <a:latin typeface="Roboto" panose="02000000000000000000" pitchFamily="2" charset="0"/>
                <a:ea typeface="Roboto" panose="02000000000000000000" pitchFamily="2" charset="0"/>
              </a:rPr>
              <a:t>Streptococcus </a:t>
            </a:r>
            <a:r>
              <a:rPr lang="nl-NL" sz="2200" b="1" i="1" dirty="0" err="1">
                <a:latin typeface="Roboto" panose="02000000000000000000" pitchFamily="2" charset="0"/>
                <a:ea typeface="Roboto" panose="02000000000000000000" pitchFamily="2" charset="0"/>
              </a:rPr>
              <a:t>pyogenes</a:t>
            </a:r>
            <a:endParaRPr lang="nl-NL" sz="2200" b="1" i="1" dirty="0">
              <a:latin typeface="Roboto" panose="02000000000000000000" pitchFamily="2" charset="0"/>
              <a:ea typeface="Roboto" panose="02000000000000000000" pitchFamily="2" charset="0"/>
            </a:endParaRPr>
          </a:p>
          <a:p>
            <a:pPr marL="573786" lvl="3" indent="-285750"/>
            <a:r>
              <a:rPr lang="nl-NL" dirty="0">
                <a:latin typeface="Roboto" panose="02000000000000000000" pitchFamily="2" charset="0"/>
                <a:ea typeface="Roboto" panose="02000000000000000000" pitchFamily="2" charset="0"/>
              </a:rPr>
              <a:t>Bij +/- 10% gezonde mensen aanwezig in keel en/of op huid</a:t>
            </a:r>
          </a:p>
          <a:p>
            <a:endParaRPr lang="nl-NL" dirty="0">
              <a:latin typeface="Roboto" panose="02000000000000000000" pitchFamily="2" charset="0"/>
              <a:ea typeface="Roboto" panose="02000000000000000000" pitchFamily="2" charset="0"/>
            </a:endParaRPr>
          </a:p>
          <a:p>
            <a:pPr marL="0" indent="0">
              <a:buNone/>
            </a:pPr>
            <a:r>
              <a:rPr lang="nl-NL" sz="2200" b="1" dirty="0">
                <a:latin typeface="Roboto" panose="02000000000000000000" pitchFamily="2" charset="0"/>
                <a:ea typeface="Roboto" panose="02000000000000000000" pitchFamily="2" charset="0"/>
              </a:rPr>
              <a:t>Dragerschap</a:t>
            </a:r>
            <a:r>
              <a:rPr lang="nl-NL" sz="2200" b="1" i="1" dirty="0">
                <a:latin typeface="Roboto" panose="02000000000000000000" pitchFamily="2" charset="0"/>
                <a:ea typeface="Roboto" panose="02000000000000000000" pitchFamily="2" charset="0"/>
              </a:rPr>
              <a:t> Staphylococcus aureus</a:t>
            </a:r>
          </a:p>
          <a:p>
            <a:pPr marL="573786" lvl="3" indent="-285750"/>
            <a:r>
              <a:rPr lang="nl-NL" dirty="0">
                <a:latin typeface="Roboto" panose="02000000000000000000" pitchFamily="2" charset="0"/>
                <a:ea typeface="Roboto" panose="02000000000000000000" pitchFamily="2" charset="0"/>
              </a:rPr>
              <a:t>Vooral kolonisator neus en </a:t>
            </a:r>
            <a:r>
              <a:rPr lang="nl-NL" dirty="0" err="1">
                <a:latin typeface="Roboto" panose="02000000000000000000" pitchFamily="2" charset="0"/>
                <a:ea typeface="Roboto" panose="02000000000000000000" pitchFamily="2" charset="0"/>
              </a:rPr>
              <a:t>nasofarynx</a:t>
            </a:r>
            <a:endParaRPr lang="nl-NL" dirty="0">
              <a:latin typeface="Roboto" panose="02000000000000000000" pitchFamily="2" charset="0"/>
              <a:ea typeface="Roboto" panose="02000000000000000000" pitchFamily="2" charset="0"/>
            </a:endParaRPr>
          </a:p>
          <a:p>
            <a:pPr marL="573786" lvl="3" indent="-285750"/>
            <a:r>
              <a:rPr lang="nl-NL" dirty="0">
                <a:latin typeface="Roboto" panose="02000000000000000000" pitchFamily="2" charset="0"/>
                <a:ea typeface="Roboto" panose="02000000000000000000" pitchFamily="2" charset="0"/>
              </a:rPr>
              <a:t>Neusdragerschap: 1/3 altijd,  1/3 soms, 1/3 nooit</a:t>
            </a:r>
          </a:p>
          <a:p>
            <a:pPr marL="573786" lvl="3" indent="-285750"/>
            <a:r>
              <a:rPr lang="nl-NL" dirty="0">
                <a:latin typeface="Roboto" panose="02000000000000000000" pitchFamily="2" charset="0"/>
                <a:ea typeface="Roboto" panose="02000000000000000000" pitchFamily="2" charset="0"/>
              </a:rPr>
              <a:t>Neusdragers ook vaker huidkolonisatie </a:t>
            </a:r>
          </a:p>
          <a:p>
            <a:pPr marL="285750" indent="-285750"/>
            <a:endParaRPr lang="nl-NL" b="1" dirty="0">
              <a:latin typeface="Roboto" panose="02000000000000000000" pitchFamily="2" charset="0"/>
              <a:ea typeface="Roboto" panose="02000000000000000000" pitchFamily="2" charset="0"/>
            </a:endParaRPr>
          </a:p>
          <a:p>
            <a:pPr marL="0" indent="0">
              <a:buNone/>
            </a:pPr>
            <a:r>
              <a:rPr lang="nl-NL" sz="2200" b="1" dirty="0">
                <a:latin typeface="Roboto" panose="02000000000000000000" pitchFamily="2" charset="0"/>
                <a:ea typeface="Roboto" panose="02000000000000000000" pitchFamily="2" charset="0"/>
              </a:rPr>
              <a:t>Dragerschap vergroot risico op, maar is geen voorwaarde voor infectie</a:t>
            </a:r>
          </a:p>
          <a:p>
            <a:pPr marL="285750" indent="-285750"/>
            <a:endParaRPr lang="nl-NL" i="1" dirty="0">
              <a:latin typeface="Roboto" panose="02000000000000000000" pitchFamily="2" charset="0"/>
              <a:ea typeface="Roboto" panose="02000000000000000000" pitchFamily="2" charset="0"/>
            </a:endParaRPr>
          </a:p>
          <a:p>
            <a:endParaRPr lang="nl-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pic>
        <p:nvPicPr>
          <p:cNvPr id="6" name="Afbeelding 5">
            <a:extLst>
              <a:ext uri="{FF2B5EF4-FFF2-40B4-BE49-F238E27FC236}">
                <a16:creationId xmlns:a16="http://schemas.microsoft.com/office/drawing/2014/main" id="{F6615E2E-7782-3946-A9DE-B15DCB1B9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3200" y="851000"/>
            <a:ext cx="4280874" cy="4241600"/>
          </a:xfrm>
          <a:prstGeom prst="rect">
            <a:avLst/>
          </a:prstGeom>
        </p:spPr>
      </p:pic>
      <p:sp>
        <p:nvSpPr>
          <p:cNvPr id="8" name="Rechthoek 7">
            <a:extLst>
              <a:ext uri="{FF2B5EF4-FFF2-40B4-BE49-F238E27FC236}">
                <a16:creationId xmlns:a16="http://schemas.microsoft.com/office/drawing/2014/main" id="{05F7110E-6F20-4F4B-B821-6234EC4AA3CB}"/>
              </a:ext>
            </a:extLst>
          </p:cNvPr>
          <p:cNvSpPr/>
          <p:nvPr/>
        </p:nvSpPr>
        <p:spPr>
          <a:xfrm>
            <a:off x="8098971" y="5562326"/>
            <a:ext cx="4153358" cy="461665"/>
          </a:xfrm>
          <a:prstGeom prst="rect">
            <a:avLst/>
          </a:prstGeom>
        </p:spPr>
        <p:txBody>
          <a:bodyPr wrap="square">
            <a:spAutoFit/>
          </a:bodyPr>
          <a:lstStyle/>
          <a:p>
            <a:r>
              <a:rPr lang="nl-NL" sz="800" dirty="0" smtClean="0"/>
              <a:t>Bron: </a:t>
            </a:r>
            <a:r>
              <a:rPr lang="en-US" sz="800" dirty="0" smtClean="0"/>
              <a:t>Wertheim</a:t>
            </a:r>
            <a:r>
              <a:rPr lang="en-US" sz="800" dirty="0"/>
              <a:t>, Heiman F. L. et al. “The role of nasal carriage in Staphylococcus aureus infections.” </a:t>
            </a:r>
            <a:r>
              <a:rPr lang="en-US" sz="800" i="1" dirty="0"/>
              <a:t>The Lancet. Infectious diseases</a:t>
            </a:r>
            <a:r>
              <a:rPr lang="en-US" sz="800" dirty="0"/>
              <a:t> 5 12 (2005): </a:t>
            </a:r>
            <a:r>
              <a:rPr lang="en-US" sz="800" dirty="0" smtClean="0"/>
              <a:t>751-62.</a:t>
            </a:r>
          </a:p>
        </p:txBody>
      </p:sp>
    </p:spTree>
    <p:extLst>
      <p:ext uri="{BB962C8B-B14F-4D97-AF65-F5344CB8AC3E}">
        <p14:creationId xmlns:p14="http://schemas.microsoft.com/office/powerpoint/2010/main" val="608314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1941892"/>
            <a:ext cx="7621988" cy="4351338"/>
          </a:xfrm>
        </p:spPr>
        <p:txBody>
          <a:bodyPr>
            <a:normAutofit/>
          </a:bodyPr>
          <a:lstStyle/>
          <a:p>
            <a:r>
              <a:rPr lang="nl-NL" sz="2200" b="1" dirty="0">
                <a:latin typeface="Roboto" panose="02000000000000000000" pitchFamily="2" charset="0"/>
                <a:ea typeface="Roboto" panose="02000000000000000000" pitchFamily="2" charset="0"/>
              </a:rPr>
              <a:t>Achtergrond en doel</a:t>
            </a:r>
          </a:p>
          <a:p>
            <a:r>
              <a:rPr lang="nl-NL" sz="2200" b="1" dirty="0">
                <a:latin typeface="Roboto" panose="02000000000000000000" pitchFamily="2" charset="0"/>
                <a:ea typeface="Roboto" panose="02000000000000000000" pitchFamily="2" charset="0"/>
              </a:rPr>
              <a:t>Kennisvragen </a:t>
            </a:r>
          </a:p>
          <a:p>
            <a:r>
              <a:rPr lang="nl-NL" sz="2200" b="1" dirty="0">
                <a:latin typeface="Roboto" panose="02000000000000000000" pitchFamily="2" charset="0"/>
                <a:ea typeface="Roboto" panose="02000000000000000000" pitchFamily="2" charset="0"/>
              </a:rPr>
              <a:t>Cellulitis en erysipelas</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latin typeface="Roboto" panose="02000000000000000000" pitchFamily="2" charset="0"/>
                <a:ea typeface="Roboto" panose="02000000000000000000" pitchFamily="2" charset="0"/>
              </a:rPr>
              <a:t>Diabetische voet</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latin typeface="Roboto" panose="02000000000000000000" pitchFamily="2" charset="0"/>
                <a:ea typeface="Roboto" panose="02000000000000000000" pitchFamily="2" charset="0"/>
              </a:rPr>
              <a:t>Antwoorden kennisvragen</a:t>
            </a:r>
          </a:p>
          <a:p>
            <a:r>
              <a:rPr lang="nl-NL" sz="2200" b="1" dirty="0">
                <a:latin typeface="Roboto" panose="02000000000000000000" pitchFamily="2" charset="0"/>
                <a:ea typeface="Roboto" panose="02000000000000000000" pitchFamily="2" charset="0"/>
              </a:rPr>
              <a:t>Vragen en discussie</a:t>
            </a:r>
          </a:p>
        </p:txBody>
      </p:sp>
      <p:sp>
        <p:nvSpPr>
          <p:cNvPr id="47" name="Rechthoek 46">
            <a:extLst>
              <a:ext uri="{FF2B5EF4-FFF2-40B4-BE49-F238E27FC236}">
                <a16:creationId xmlns:a16="http://schemas.microsoft.com/office/drawing/2014/main" id="{E88A0836-7795-C28A-877A-A93A64FB4E28}"/>
              </a:ext>
            </a:extLst>
          </p:cNvPr>
          <p:cNvSpPr/>
          <p:nvPr/>
        </p:nvSpPr>
        <p:spPr>
          <a:xfrm>
            <a:off x="624840" y="1172451"/>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Inhoud</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854473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200" b="1" dirty="0">
                <a:latin typeface="Roboto" panose="02000000000000000000" pitchFamily="2" charset="0"/>
                <a:ea typeface="Roboto" panose="02000000000000000000" pitchFamily="2" charset="0"/>
              </a:rPr>
              <a:t>Diagnose primair op basis van klinisch beeld</a:t>
            </a:r>
          </a:p>
          <a:p>
            <a:pPr marL="573786" lvl="3" indent="-285750"/>
            <a:r>
              <a:rPr lang="nl-NL" dirty="0">
                <a:latin typeface="Roboto" panose="02000000000000000000" pitchFamily="2" charset="0"/>
                <a:ea typeface="Roboto" panose="02000000000000000000" pitchFamily="2" charset="0"/>
              </a:rPr>
              <a:t>Rode, warme, soms </a:t>
            </a:r>
            <a:r>
              <a:rPr lang="nl-NL" dirty="0" err="1">
                <a:latin typeface="Roboto" panose="02000000000000000000" pitchFamily="2" charset="0"/>
                <a:ea typeface="Roboto" panose="02000000000000000000" pitchFamily="2" charset="0"/>
              </a:rPr>
              <a:t>oedemateuze</a:t>
            </a:r>
            <a:r>
              <a:rPr lang="nl-NL" dirty="0">
                <a:latin typeface="Roboto" panose="02000000000000000000" pitchFamily="2" charset="0"/>
                <a:ea typeface="Roboto" panose="02000000000000000000" pitchFamily="2" charset="0"/>
              </a:rPr>
              <a:t> en vaak pijnlijke huidgebieden</a:t>
            </a:r>
          </a:p>
          <a:p>
            <a:pPr marL="573786" lvl="3" indent="-285750"/>
            <a:r>
              <a:rPr lang="nl-NL" dirty="0">
                <a:latin typeface="Roboto" panose="02000000000000000000" pitchFamily="2" charset="0"/>
                <a:ea typeface="Roboto" panose="02000000000000000000" pitchFamily="2" charset="0"/>
              </a:rPr>
              <a:t>Vaakst aangedaan: onderste extremiteiten. Ook regelmatig armen, gelaat, genitale gebied</a:t>
            </a:r>
          </a:p>
          <a:p>
            <a:pPr marL="573786" lvl="3" indent="-285750"/>
            <a:r>
              <a:rPr lang="nl-NL" dirty="0">
                <a:latin typeface="Roboto" panose="02000000000000000000" pitchFamily="2" charset="0"/>
                <a:ea typeface="Roboto" panose="02000000000000000000" pitchFamily="2" charset="0"/>
              </a:rPr>
              <a:t>Soms koorts</a:t>
            </a:r>
          </a:p>
          <a:p>
            <a:pPr marL="288036" lvl="3" indent="0">
              <a:buNone/>
            </a:pPr>
            <a:endParaRPr lang="nl-NL" dirty="0">
              <a:latin typeface="Roboto" panose="02000000000000000000" pitchFamily="2" charset="0"/>
              <a:ea typeface="Roboto" panose="02000000000000000000" pitchFamily="2" charset="0"/>
            </a:endParaRPr>
          </a:p>
          <a:p>
            <a:pPr marL="0" lvl="3" indent="0">
              <a:buNone/>
            </a:pPr>
            <a:r>
              <a:rPr lang="nl-NL" sz="2200" b="1" dirty="0">
                <a:latin typeface="Roboto" panose="02000000000000000000" pitchFamily="2" charset="0"/>
                <a:ea typeface="Roboto" panose="02000000000000000000" pitchFamily="2" charset="0"/>
              </a:rPr>
              <a:t>Differentiaaldiagnose</a:t>
            </a:r>
          </a:p>
          <a:p>
            <a:pPr marL="514350" lvl="4" indent="-285750"/>
            <a:r>
              <a:rPr lang="nl-NL" dirty="0">
                <a:latin typeface="Roboto" panose="02000000000000000000" pitchFamily="2" charset="0"/>
                <a:ea typeface="Roboto" panose="02000000000000000000" pitchFamily="2" charset="0"/>
              </a:rPr>
              <a:t>Veneuze of arteriële </a:t>
            </a:r>
            <a:r>
              <a:rPr lang="nl-NL" dirty="0" err="1">
                <a:latin typeface="Roboto" panose="02000000000000000000" pitchFamily="2" charset="0"/>
                <a:ea typeface="Roboto" panose="02000000000000000000" pitchFamily="2" charset="0"/>
              </a:rPr>
              <a:t>insufficientie</a:t>
            </a:r>
            <a:r>
              <a:rPr lang="nl-NL" dirty="0">
                <a:latin typeface="Roboto" panose="02000000000000000000" pitchFamily="2" charset="0"/>
                <a:ea typeface="Roboto" panose="02000000000000000000" pitchFamily="2" charset="0"/>
              </a:rPr>
              <a:t>, </a:t>
            </a:r>
            <a:r>
              <a:rPr lang="nl-NL" dirty="0" err="1">
                <a:latin typeface="Roboto" panose="02000000000000000000" pitchFamily="2" charset="0"/>
                <a:ea typeface="Roboto" panose="02000000000000000000" pitchFamily="2" charset="0"/>
              </a:rPr>
              <a:t>hypostatisch</a:t>
            </a:r>
            <a:r>
              <a:rPr lang="nl-NL" dirty="0">
                <a:latin typeface="Roboto" panose="02000000000000000000" pitchFamily="2" charset="0"/>
                <a:ea typeface="Roboto" panose="02000000000000000000" pitchFamily="2" charset="0"/>
              </a:rPr>
              <a:t> eczeem</a:t>
            </a:r>
          </a:p>
          <a:p>
            <a:pPr marL="514350" lvl="4" indent="-285750"/>
            <a:r>
              <a:rPr lang="nl-NL" dirty="0">
                <a:latin typeface="Roboto" panose="02000000000000000000" pitchFamily="2" charset="0"/>
                <a:ea typeface="Roboto" panose="02000000000000000000" pitchFamily="2" charset="0"/>
              </a:rPr>
              <a:t>Diep veneuze trombose, oppervlakkige tromboflebitis</a:t>
            </a:r>
          </a:p>
          <a:p>
            <a:pPr marL="514350" lvl="4" indent="-285750"/>
            <a:r>
              <a:rPr lang="nl-NL" dirty="0">
                <a:latin typeface="Roboto" panose="02000000000000000000" pitchFamily="2" charset="0"/>
                <a:ea typeface="Roboto" panose="02000000000000000000" pitchFamily="2" charset="0"/>
              </a:rPr>
              <a:t>Jicht</a:t>
            </a:r>
          </a:p>
          <a:p>
            <a:endParaRPr lang="nl-NL" dirty="0">
              <a:latin typeface="Roboto" panose="02000000000000000000" pitchFamily="2" charset="0"/>
              <a:ea typeface="Roboto" panose="02000000000000000000" pitchFamily="2" charset="0"/>
            </a:endParaRPr>
          </a:p>
          <a:p>
            <a:endParaRPr lang="nl-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3273174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1396990" y="-35718"/>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Voorbeelden van huidinfecties</a:t>
            </a:r>
          </a:p>
        </p:txBody>
      </p:sp>
      <p:pic>
        <p:nvPicPr>
          <p:cNvPr id="9" name="Picture 8" descr="Figuur-1_Cranendonk217web.jpg">
            <a:extLst>
              <a:ext uri="{FF2B5EF4-FFF2-40B4-BE49-F238E27FC236}">
                <a16:creationId xmlns:a16="http://schemas.microsoft.com/office/drawing/2014/main" id="{8EC2BAB3-3764-CB49-9A49-DB9FE542E7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49"/>
          <a:stretch/>
        </p:blipFill>
        <p:spPr bwMode="auto">
          <a:xfrm>
            <a:off x="254393" y="733836"/>
            <a:ext cx="5798813" cy="5689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a:extLst>
              <a:ext uri="{FF2B5EF4-FFF2-40B4-BE49-F238E27FC236}">
                <a16:creationId xmlns:a16="http://schemas.microsoft.com/office/drawing/2014/main" id="{4A77D535-C4B5-5348-A1E9-A2900B33F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542" y="680371"/>
            <a:ext cx="3658974" cy="2752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a:extLst>
              <a:ext uri="{FF2B5EF4-FFF2-40B4-BE49-F238E27FC236}">
                <a16:creationId xmlns:a16="http://schemas.microsoft.com/office/drawing/2014/main" id="{2B1E84CF-05A7-A242-9AB3-B1CD502C44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542" y="3578404"/>
            <a:ext cx="3672408" cy="2754306"/>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05F7110E-6F20-4F4B-B821-6234EC4AA3CB}"/>
              </a:ext>
            </a:extLst>
          </p:cNvPr>
          <p:cNvSpPr/>
          <p:nvPr/>
        </p:nvSpPr>
        <p:spPr>
          <a:xfrm>
            <a:off x="249773" y="6422973"/>
            <a:ext cx="11606866" cy="338554"/>
          </a:xfrm>
          <a:prstGeom prst="rect">
            <a:avLst/>
          </a:prstGeom>
        </p:spPr>
        <p:txBody>
          <a:bodyPr wrap="square">
            <a:spAutoFit/>
          </a:bodyPr>
          <a:lstStyle/>
          <a:p>
            <a:r>
              <a:rPr lang="nl-NL" sz="800" dirty="0"/>
              <a:t>Bronnen: </a:t>
            </a:r>
            <a:r>
              <a:rPr lang="nl-NL" sz="800" dirty="0" err="1"/>
              <a:t>Cranendonk</a:t>
            </a:r>
            <a:r>
              <a:rPr lang="nl-NL" sz="800" dirty="0"/>
              <a:t>, D. &amp; </a:t>
            </a:r>
            <a:r>
              <a:rPr lang="nl-NL" sz="800" dirty="0" err="1"/>
              <a:t>Wiersinga</a:t>
            </a:r>
            <a:r>
              <a:rPr lang="nl-NL" sz="800" dirty="0"/>
              <a:t>, J. (2017, april). Cellulitis bij oudere patiënten. [Artikel]. Tijdschrift voor Ouderengeneeskunde, nr. 2 ; </a:t>
            </a:r>
            <a:r>
              <a:rPr lang="nl-NL" sz="800" dirty="0" err="1"/>
              <a:t>Sukumaran</a:t>
            </a:r>
            <a:r>
              <a:rPr lang="nl-NL" sz="800" dirty="0"/>
              <a:t>, V. &amp; </a:t>
            </a:r>
            <a:r>
              <a:rPr lang="nl-NL" sz="800" dirty="0" err="1"/>
              <a:t>Senanayake</a:t>
            </a:r>
            <a:r>
              <a:rPr lang="nl-NL" sz="800" dirty="0"/>
              <a:t>, S. (2016, oktober 1). </a:t>
            </a:r>
            <a:r>
              <a:rPr lang="nl-NL" sz="800" dirty="0" err="1"/>
              <a:t>Bacterial</a:t>
            </a:r>
            <a:r>
              <a:rPr lang="nl-NL" sz="800" dirty="0"/>
              <a:t> skin </a:t>
            </a:r>
            <a:r>
              <a:rPr lang="nl-NL" sz="800" dirty="0" err="1"/>
              <a:t>and</a:t>
            </a:r>
            <a:r>
              <a:rPr lang="nl-NL" sz="800" dirty="0"/>
              <a:t> soft tissue </a:t>
            </a:r>
            <a:r>
              <a:rPr lang="nl-NL" sz="800" dirty="0" err="1"/>
              <a:t>infections</a:t>
            </a:r>
            <a:r>
              <a:rPr lang="nl-NL" sz="800" dirty="0"/>
              <a:t>. [Artikel]. </a:t>
            </a:r>
            <a:r>
              <a:rPr lang="nl-NL" sz="800" i="1" dirty="0" err="1"/>
              <a:t>Australian</a:t>
            </a:r>
            <a:r>
              <a:rPr lang="nl-NL" sz="800" i="1" dirty="0"/>
              <a:t> </a:t>
            </a:r>
            <a:r>
              <a:rPr lang="nl-NL" sz="800" i="1" dirty="0" err="1"/>
              <a:t>Prescriber</a:t>
            </a:r>
            <a:r>
              <a:rPr lang="nl-NL" sz="800" dirty="0"/>
              <a:t>.; </a:t>
            </a:r>
            <a:r>
              <a:rPr lang="nl-NL" sz="800" dirty="0" err="1"/>
              <a:t>VisualDx</a:t>
            </a:r>
            <a:r>
              <a:rPr lang="nl-NL" sz="800" dirty="0"/>
              <a:t> (2025). [Afbeelding]. UNC School of </a:t>
            </a:r>
            <a:r>
              <a:rPr lang="nl-NL" sz="800" dirty="0" err="1"/>
              <a:t>Medicine</a:t>
            </a:r>
            <a:r>
              <a:rPr lang="nl-NL" sz="800" dirty="0"/>
              <a:t> </a:t>
            </a:r>
            <a:r>
              <a:rPr lang="nl-NL" sz="800" dirty="0" err="1"/>
              <a:t>Dermatology</a:t>
            </a:r>
            <a:r>
              <a:rPr lang="nl-NL" sz="800" dirty="0"/>
              <a:t> Image Library. Geraadpleegd via </a:t>
            </a:r>
            <a:r>
              <a:rPr lang="nl-NL" sz="800" dirty="0">
                <a:hlinkClick r:id="rId8"/>
              </a:rPr>
              <a:t>http://med.unc.edu/dil</a:t>
            </a:r>
            <a:r>
              <a:rPr lang="nl-NL" sz="800" dirty="0"/>
              <a:t>.</a:t>
            </a:r>
          </a:p>
        </p:txBody>
      </p:sp>
    </p:spTree>
    <p:extLst>
      <p:ext uri="{BB962C8B-B14F-4D97-AF65-F5344CB8AC3E}">
        <p14:creationId xmlns:p14="http://schemas.microsoft.com/office/powerpoint/2010/main" val="215100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1396990" y="-35718"/>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Voorbeelden van huidinfecties</a:t>
            </a:r>
          </a:p>
        </p:txBody>
      </p:sp>
      <p:sp>
        <p:nvSpPr>
          <p:cNvPr id="12" name="Rechthoek 11">
            <a:extLst>
              <a:ext uri="{FF2B5EF4-FFF2-40B4-BE49-F238E27FC236}">
                <a16:creationId xmlns:a16="http://schemas.microsoft.com/office/drawing/2014/main" id="{05F7110E-6F20-4F4B-B821-6234EC4AA3CB}"/>
              </a:ext>
            </a:extLst>
          </p:cNvPr>
          <p:cNvSpPr/>
          <p:nvPr/>
        </p:nvSpPr>
        <p:spPr>
          <a:xfrm>
            <a:off x="249773" y="6476438"/>
            <a:ext cx="11606866" cy="215444"/>
          </a:xfrm>
          <a:prstGeom prst="rect">
            <a:avLst/>
          </a:prstGeom>
        </p:spPr>
        <p:txBody>
          <a:bodyPr wrap="square">
            <a:spAutoFit/>
          </a:bodyPr>
          <a:lstStyle/>
          <a:p>
            <a:r>
              <a:rPr lang="nl-NL" sz="800" dirty="0"/>
              <a:t>Bron: Mekkes, J.R. (2024, 22 januari). </a:t>
            </a:r>
            <a:r>
              <a:rPr lang="nl-NL" sz="800" i="1" dirty="0"/>
              <a:t>[Afbeelding]</a:t>
            </a:r>
            <a:r>
              <a:rPr lang="nl-NL" sz="800" dirty="0"/>
              <a:t>. Amsterdam UMC. Geraadpleegd via </a:t>
            </a:r>
            <a:r>
              <a:rPr lang="nl-NL" sz="800" dirty="0" err="1"/>
              <a:t>huidziekten.nl</a:t>
            </a:r>
            <a:r>
              <a:rPr lang="nl-NL" sz="800" dirty="0"/>
              <a:t>.</a:t>
            </a:r>
            <a:endParaRPr lang="nl-NL" sz="800" i="1" dirty="0"/>
          </a:p>
        </p:txBody>
      </p:sp>
      <p:pic>
        <p:nvPicPr>
          <p:cNvPr id="8" name="Picture 2" descr="Eczema hypostaticum (hypostatisch eczeem)">
            <a:extLst>
              <a:ext uri="{FF2B5EF4-FFF2-40B4-BE49-F238E27FC236}">
                <a16:creationId xmlns:a16="http://schemas.microsoft.com/office/drawing/2014/main" id="{13615F8A-445A-1547-9813-76E7E31064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52" y="637661"/>
            <a:ext cx="5834019" cy="43755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czema hypostaticum (hypostatisch eczeem)">
            <a:extLst>
              <a:ext uri="{FF2B5EF4-FFF2-40B4-BE49-F238E27FC236}">
                <a16:creationId xmlns:a16="http://schemas.microsoft.com/office/drawing/2014/main" id="{032A4C7B-AE36-0B4F-9871-A43CCC1CF8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406" y="637661"/>
            <a:ext cx="5834020" cy="43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51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1396990" y="-35718"/>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Voorbeelden van huidinfecties</a:t>
            </a:r>
          </a:p>
        </p:txBody>
      </p:sp>
      <p:sp>
        <p:nvSpPr>
          <p:cNvPr id="12" name="Rechthoek 11">
            <a:extLst>
              <a:ext uri="{FF2B5EF4-FFF2-40B4-BE49-F238E27FC236}">
                <a16:creationId xmlns:a16="http://schemas.microsoft.com/office/drawing/2014/main" id="{05F7110E-6F20-4F4B-B821-6234EC4AA3CB}"/>
              </a:ext>
            </a:extLst>
          </p:cNvPr>
          <p:cNvSpPr/>
          <p:nvPr/>
        </p:nvSpPr>
        <p:spPr>
          <a:xfrm>
            <a:off x="249773" y="6476438"/>
            <a:ext cx="11606866" cy="215444"/>
          </a:xfrm>
          <a:prstGeom prst="rect">
            <a:avLst/>
          </a:prstGeom>
        </p:spPr>
        <p:txBody>
          <a:bodyPr wrap="square">
            <a:spAutoFit/>
          </a:bodyPr>
          <a:lstStyle/>
          <a:p>
            <a:r>
              <a:rPr lang="nl-NL" sz="800" dirty="0"/>
              <a:t>Bron: </a:t>
            </a:r>
            <a:r>
              <a:rPr lang="nl-NL" sz="800" dirty="0" err="1"/>
              <a:t>Njoo</a:t>
            </a:r>
            <a:r>
              <a:rPr lang="nl-NL" sz="800" dirty="0"/>
              <a:t>, M.D. (z.j.). [Afbeelding]. </a:t>
            </a:r>
            <a:r>
              <a:rPr lang="nl-NL" sz="800" dirty="0" err="1"/>
              <a:t>Huidarts.com</a:t>
            </a:r>
            <a:r>
              <a:rPr lang="nl-NL" sz="800" dirty="0"/>
              <a:t>. Geraadpleegd via </a:t>
            </a:r>
            <a:r>
              <a:rPr lang="nl-NL" sz="800" dirty="0" err="1"/>
              <a:t>www.huidarts.com</a:t>
            </a:r>
            <a:r>
              <a:rPr lang="nl-NL" sz="800" dirty="0"/>
              <a:t>.</a:t>
            </a:r>
          </a:p>
        </p:txBody>
      </p:sp>
      <p:pic>
        <p:nvPicPr>
          <p:cNvPr id="7" name="Picture 2" descr="Diepe veneuze trombose - Huidarts.com">
            <a:extLst>
              <a:ext uri="{FF2B5EF4-FFF2-40B4-BE49-F238E27FC236}">
                <a16:creationId xmlns:a16="http://schemas.microsoft.com/office/drawing/2014/main" id="{15CD1B82-0971-8F4C-9919-85EE66435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59" y="836712"/>
            <a:ext cx="6384032" cy="3990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ppervlakkige veneuze trombose / Tromboflebitis - Huidarts.com">
            <a:extLst>
              <a:ext uri="{FF2B5EF4-FFF2-40B4-BE49-F238E27FC236}">
                <a16:creationId xmlns:a16="http://schemas.microsoft.com/office/drawing/2014/main" id="{1E59C188-9978-2141-A205-9D8DA5719D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064" y="836712"/>
            <a:ext cx="5303912" cy="397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07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1396990" y="-35718"/>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Voorbeelden van huidinfecties</a:t>
            </a:r>
          </a:p>
        </p:txBody>
      </p:sp>
      <p:sp>
        <p:nvSpPr>
          <p:cNvPr id="12" name="Rechthoek 11">
            <a:extLst>
              <a:ext uri="{FF2B5EF4-FFF2-40B4-BE49-F238E27FC236}">
                <a16:creationId xmlns:a16="http://schemas.microsoft.com/office/drawing/2014/main" id="{05F7110E-6F20-4F4B-B821-6234EC4AA3CB}"/>
              </a:ext>
            </a:extLst>
          </p:cNvPr>
          <p:cNvSpPr/>
          <p:nvPr/>
        </p:nvSpPr>
        <p:spPr>
          <a:xfrm>
            <a:off x="249773" y="6476438"/>
            <a:ext cx="11606866" cy="215444"/>
          </a:xfrm>
          <a:prstGeom prst="rect">
            <a:avLst/>
          </a:prstGeom>
        </p:spPr>
        <p:txBody>
          <a:bodyPr wrap="square">
            <a:spAutoFit/>
          </a:bodyPr>
          <a:lstStyle/>
          <a:p>
            <a:r>
              <a:rPr lang="nl-NL" sz="800" dirty="0"/>
              <a:t>Bron: </a:t>
            </a:r>
            <a:r>
              <a:rPr lang="nl-NL" sz="800" dirty="0" err="1"/>
              <a:t>www.huidziekten.nl</a:t>
            </a:r>
            <a:r>
              <a:rPr lang="nl-NL" sz="800" dirty="0"/>
              <a:t> (2023). [Afbeelding]. Geraadpleegd via </a:t>
            </a:r>
            <a:r>
              <a:rPr lang="nl-NL" sz="800" dirty="0">
                <a:hlinkClick r:id="rId5"/>
              </a:rPr>
              <a:t>www.huidziekten.nl</a:t>
            </a:r>
            <a:endParaRPr lang="nl-NL" sz="800" dirty="0"/>
          </a:p>
        </p:txBody>
      </p:sp>
      <p:pic>
        <p:nvPicPr>
          <p:cNvPr id="8" name="Picture 2" descr="Jicht (arthritis urica) en jicht tophi">
            <a:extLst>
              <a:ext uri="{FF2B5EF4-FFF2-40B4-BE49-F238E27FC236}">
                <a16:creationId xmlns:a16="http://schemas.microsoft.com/office/drawing/2014/main" id="{4F139D25-4BFF-7D42-99E4-21DD6BB19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121" y="980728"/>
            <a:ext cx="547260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icht (arthritis urica) en jicht tophi">
            <a:extLst>
              <a:ext uri="{FF2B5EF4-FFF2-40B4-BE49-F238E27FC236}">
                <a16:creationId xmlns:a16="http://schemas.microsoft.com/office/drawing/2014/main" id="{EDACB3E4-10B6-5B45-A814-1D14FDCEF9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1983" y="980728"/>
            <a:ext cx="6045323"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95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pic>
        <p:nvPicPr>
          <p:cNvPr id="7" name="Picture 2" descr="Tabel-1_Cranendonk217web.jpg">
            <a:extLst>
              <a:ext uri="{FF2B5EF4-FFF2-40B4-BE49-F238E27FC236}">
                <a16:creationId xmlns:a16="http://schemas.microsoft.com/office/drawing/2014/main" id="{A6D542B2-9960-F042-829A-2C1489200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5480" y="188640"/>
            <a:ext cx="9057305"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88900" y="6561638"/>
            <a:ext cx="9867900" cy="215444"/>
          </a:xfrm>
          <a:prstGeom prst="rect">
            <a:avLst/>
          </a:prstGeom>
        </p:spPr>
        <p:txBody>
          <a:bodyPr wrap="square">
            <a:spAutoFit/>
          </a:bodyPr>
          <a:lstStyle/>
          <a:p>
            <a:r>
              <a:rPr lang="nl-NL" sz="800" dirty="0" smtClean="0"/>
              <a:t>Bronnen: </a:t>
            </a:r>
            <a:r>
              <a:rPr lang="nl-NL" sz="800" dirty="0" err="1" smtClean="0"/>
              <a:t>Cranendonk</a:t>
            </a:r>
            <a:r>
              <a:rPr lang="nl-NL" sz="800" dirty="0" smtClean="0"/>
              <a:t>, D. &amp; </a:t>
            </a:r>
            <a:r>
              <a:rPr lang="nl-NL" sz="800" dirty="0" err="1" smtClean="0"/>
              <a:t>Wiersinga</a:t>
            </a:r>
            <a:r>
              <a:rPr lang="nl-NL" sz="800" dirty="0" smtClean="0"/>
              <a:t>, J. (2017, april). Cellulitis bij oudere patiënten. [Artikel]. </a:t>
            </a:r>
            <a:endParaRPr lang="nl-NL" sz="800" dirty="0"/>
          </a:p>
        </p:txBody>
      </p:sp>
    </p:spTree>
    <p:extLst>
      <p:ext uri="{BB962C8B-B14F-4D97-AF65-F5344CB8AC3E}">
        <p14:creationId xmlns:p14="http://schemas.microsoft.com/office/powerpoint/2010/main" val="3304889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236860"/>
            <a:ext cx="10392565" cy="4351338"/>
          </a:xfrm>
        </p:spPr>
        <p:txBody>
          <a:bodyPr>
            <a:normAutofit/>
          </a:bodyPr>
          <a:lstStyle/>
          <a:p>
            <a:pPr marL="0" indent="0">
              <a:buNone/>
            </a:pPr>
            <a:r>
              <a:rPr lang="nl-NL" sz="2200" dirty="0">
                <a:latin typeface="Roboto" panose="02000000000000000000" pitchFamily="2" charset="0"/>
                <a:ea typeface="Roboto" panose="02000000000000000000" pitchFamily="2" charset="0"/>
              </a:rPr>
              <a:t>Aanvullende diagnostiek (meestal niet nodig!)</a:t>
            </a:r>
          </a:p>
          <a:p>
            <a:pPr marL="579438" lvl="4" indent="-174625"/>
            <a:r>
              <a:rPr lang="nl-NL" b="1" dirty="0">
                <a:latin typeface="Roboto" panose="02000000000000000000" pitchFamily="2" charset="0"/>
                <a:ea typeface="Roboto" panose="02000000000000000000" pitchFamily="2" charset="0"/>
              </a:rPr>
              <a:t>Lab / CRP POCT </a:t>
            </a:r>
            <a:r>
              <a:rPr lang="nl-NL" dirty="0">
                <a:latin typeface="Roboto" panose="02000000000000000000" pitchFamily="2" charset="0"/>
                <a:ea typeface="Roboto" panose="02000000000000000000" pitchFamily="2" charset="0"/>
              </a:rPr>
              <a:t>bij twijfel over diagnose of voor monitoren respons op therapie</a:t>
            </a:r>
          </a:p>
          <a:p>
            <a:pPr marL="579438" lvl="4" indent="-174625"/>
            <a:endParaRPr lang="nl-NL" dirty="0">
              <a:latin typeface="Roboto" panose="02000000000000000000" pitchFamily="2" charset="0"/>
              <a:ea typeface="Roboto" panose="02000000000000000000" pitchFamily="2" charset="0"/>
            </a:endParaRPr>
          </a:p>
          <a:p>
            <a:pPr marL="579438" lvl="4" indent="-174625"/>
            <a:r>
              <a:rPr lang="nl-NL" b="1" dirty="0">
                <a:latin typeface="Roboto" panose="02000000000000000000" pitchFamily="2" charset="0"/>
                <a:ea typeface="Roboto" panose="02000000000000000000" pitchFamily="2" charset="0"/>
              </a:rPr>
              <a:t>Bloedkweek</a:t>
            </a:r>
            <a:r>
              <a:rPr lang="nl-NL" dirty="0">
                <a:latin typeface="Roboto" panose="02000000000000000000" pitchFamily="2" charset="0"/>
                <a:ea typeface="Roboto" panose="02000000000000000000" pitchFamily="2" charset="0"/>
              </a:rPr>
              <a:t> in slechts 5-10% positief  </a:t>
            </a:r>
            <a:r>
              <a:rPr lang="nl-NL" dirty="0">
                <a:latin typeface="Roboto" panose="02000000000000000000" pitchFamily="2" charset="0"/>
                <a:ea typeface="Roboto" panose="02000000000000000000" pitchFamily="2" charset="0"/>
                <a:sym typeface="Wingdings" panose="05000000000000000000" pitchFamily="2" charset="2"/>
              </a:rPr>
              <a:t>  niet zinvol voor identificeren verwekker, wel te </a:t>
            </a:r>
            <a:r>
              <a:rPr lang="nl-NL" dirty="0">
                <a:latin typeface="Roboto" panose="02000000000000000000" pitchFamily="2" charset="0"/>
                <a:ea typeface="Roboto" panose="02000000000000000000" pitchFamily="2" charset="0"/>
              </a:rPr>
              <a:t>overwegen bij koorts en algeheel zieke </a:t>
            </a:r>
            <a:r>
              <a:rPr lang="nl-NL" dirty="0" err="1">
                <a:latin typeface="Roboto" panose="02000000000000000000" pitchFamily="2" charset="0"/>
                <a:ea typeface="Roboto" panose="02000000000000000000" pitchFamily="2" charset="0"/>
              </a:rPr>
              <a:t>patient</a:t>
            </a:r>
            <a:r>
              <a:rPr lang="nl-NL" dirty="0">
                <a:latin typeface="Roboto" panose="02000000000000000000" pitchFamily="2" charset="0"/>
                <a:ea typeface="Roboto" panose="02000000000000000000" pitchFamily="2" charset="0"/>
              </a:rPr>
              <a:t>: </a:t>
            </a:r>
            <a:r>
              <a:rPr lang="nl-NL" dirty="0" err="1">
                <a:latin typeface="Roboto" panose="02000000000000000000" pitchFamily="2" charset="0"/>
                <a:ea typeface="Roboto" panose="02000000000000000000" pitchFamily="2" charset="0"/>
              </a:rPr>
              <a:t>cave</a:t>
            </a:r>
            <a:r>
              <a:rPr lang="nl-NL" dirty="0">
                <a:latin typeface="Roboto" panose="02000000000000000000" pitchFamily="2" charset="0"/>
                <a:ea typeface="Roboto" panose="02000000000000000000" pitchFamily="2" charset="0"/>
              </a:rPr>
              <a:t> </a:t>
            </a:r>
            <a:r>
              <a:rPr lang="nl-NL" i="1" dirty="0">
                <a:latin typeface="Roboto" panose="02000000000000000000" pitchFamily="2" charset="0"/>
                <a:ea typeface="Roboto" panose="02000000000000000000" pitchFamily="2" charset="0"/>
              </a:rPr>
              <a:t>S. aureus </a:t>
            </a:r>
            <a:r>
              <a:rPr lang="nl-NL" dirty="0" err="1">
                <a:latin typeface="Roboto" panose="02000000000000000000" pitchFamily="2" charset="0"/>
                <a:ea typeface="Roboto" panose="02000000000000000000" pitchFamily="2" charset="0"/>
              </a:rPr>
              <a:t>bacteriëmie</a:t>
            </a:r>
            <a:r>
              <a:rPr lang="nl-NL" dirty="0">
                <a:latin typeface="Roboto" panose="02000000000000000000" pitchFamily="2" charset="0"/>
                <a:ea typeface="Roboto" panose="02000000000000000000" pitchFamily="2" charset="0"/>
              </a:rPr>
              <a:t>, heeft behandelconsequenties</a:t>
            </a:r>
          </a:p>
          <a:p>
            <a:pPr marL="579438" lvl="4" indent="-174625"/>
            <a:endParaRPr lang="nl-NL" dirty="0">
              <a:latin typeface="Roboto" panose="02000000000000000000" pitchFamily="2" charset="0"/>
              <a:ea typeface="Roboto" panose="02000000000000000000" pitchFamily="2" charset="0"/>
            </a:endParaRPr>
          </a:p>
          <a:p>
            <a:pPr marL="579438" lvl="4" indent="-174625"/>
            <a:r>
              <a:rPr lang="nl-NL" b="1" dirty="0">
                <a:latin typeface="Roboto" panose="02000000000000000000" pitchFamily="2" charset="0"/>
                <a:ea typeface="Roboto" panose="02000000000000000000" pitchFamily="2" charset="0"/>
              </a:rPr>
              <a:t>Echo</a:t>
            </a:r>
            <a:r>
              <a:rPr lang="nl-NL" dirty="0">
                <a:latin typeface="Roboto" panose="02000000000000000000" pitchFamily="2" charset="0"/>
                <a:ea typeface="Roboto" panose="02000000000000000000" pitchFamily="2" charset="0"/>
              </a:rPr>
              <a:t> bij twijfel over DVT / tromboflebitis en bij verdenking aanwezigheid abces</a:t>
            </a:r>
          </a:p>
          <a:p>
            <a:pPr marL="579438" lvl="4" indent="-174625"/>
            <a:endParaRPr lang="nl-NL" dirty="0">
              <a:latin typeface="Roboto" panose="02000000000000000000" pitchFamily="2" charset="0"/>
              <a:ea typeface="Roboto" panose="02000000000000000000" pitchFamily="2" charset="0"/>
            </a:endParaRPr>
          </a:p>
          <a:p>
            <a:pPr marL="579438" lvl="4" indent="-174625"/>
            <a:r>
              <a:rPr lang="nl-NL" dirty="0">
                <a:latin typeface="Roboto" panose="02000000000000000000" pitchFamily="2" charset="0"/>
                <a:ea typeface="Roboto" panose="02000000000000000000" pitchFamily="2" charset="0"/>
              </a:rPr>
              <a:t>Doe </a:t>
            </a:r>
            <a:r>
              <a:rPr lang="nl-NL" b="1" dirty="0">
                <a:latin typeface="Roboto" panose="02000000000000000000" pitchFamily="2" charset="0"/>
                <a:ea typeface="Roboto" panose="02000000000000000000" pitchFamily="2" charset="0"/>
              </a:rPr>
              <a:t>GEEN</a:t>
            </a:r>
            <a:r>
              <a:rPr lang="nl-NL" dirty="0">
                <a:latin typeface="Roboto" panose="02000000000000000000" pitchFamily="2" charset="0"/>
                <a:ea typeface="Roboto" panose="02000000000000000000" pitchFamily="2" charset="0"/>
              </a:rPr>
              <a:t> </a:t>
            </a:r>
            <a:r>
              <a:rPr lang="nl-NL" b="1" dirty="0">
                <a:latin typeface="Roboto" panose="02000000000000000000" pitchFamily="2" charset="0"/>
                <a:ea typeface="Roboto" panose="02000000000000000000" pitchFamily="2" charset="0"/>
              </a:rPr>
              <a:t>wondkweek of huiduitstrijk </a:t>
            </a:r>
            <a:r>
              <a:rPr lang="nl-NL" dirty="0">
                <a:latin typeface="Roboto" panose="02000000000000000000" pitchFamily="2" charset="0"/>
                <a:ea typeface="Roboto" panose="02000000000000000000" pitchFamily="2" charset="0"/>
              </a:rPr>
              <a:t>(slechte correlatie met veroorzakend micro-organisme)</a:t>
            </a:r>
          </a:p>
          <a:p>
            <a:pPr marL="579438" lvl="4" indent="-174625"/>
            <a:endParaRPr lang="nl-NL" b="1" dirty="0">
              <a:latin typeface="Roboto" panose="02000000000000000000" pitchFamily="2" charset="0"/>
              <a:ea typeface="Roboto" panose="02000000000000000000" pitchFamily="2" charset="0"/>
            </a:endParaRPr>
          </a:p>
          <a:p>
            <a:pPr marL="579438" lvl="4" indent="-174625"/>
            <a:r>
              <a:rPr lang="nl-NL" b="1" dirty="0">
                <a:latin typeface="Roboto" panose="02000000000000000000" pitchFamily="2" charset="0"/>
                <a:ea typeface="Roboto" panose="02000000000000000000" pitchFamily="2" charset="0"/>
              </a:rPr>
              <a:t>Serologie streptokokken</a:t>
            </a:r>
            <a:r>
              <a:rPr lang="nl-NL" dirty="0">
                <a:latin typeface="Roboto" panose="02000000000000000000" pitchFamily="2" charset="0"/>
                <a:ea typeface="Roboto" panose="02000000000000000000" pitchFamily="2" charset="0"/>
              </a:rPr>
              <a:t>: interpretatie vaak lastig, herhaalde metingen nodig. </a:t>
            </a:r>
            <a:r>
              <a:rPr lang="nl-NL" dirty="0" err="1">
                <a:latin typeface="Roboto" panose="02000000000000000000" pitchFamily="2" charset="0"/>
                <a:ea typeface="Roboto" panose="02000000000000000000" pitchFamily="2" charset="0"/>
              </a:rPr>
              <a:t>Evt</a:t>
            </a:r>
            <a:r>
              <a:rPr lang="nl-NL" dirty="0">
                <a:latin typeface="Roboto" panose="02000000000000000000" pitchFamily="2" charset="0"/>
                <a:ea typeface="Roboto" panose="02000000000000000000" pitchFamily="2" charset="0"/>
              </a:rPr>
              <a:t> te overwegen bij recidiverende infecties voor bepalen profylaxe</a:t>
            </a:r>
          </a:p>
          <a:p>
            <a:pPr marL="802386" lvl="4" indent="-285750"/>
            <a:endParaRPr lang="nl-NL" dirty="0">
              <a:latin typeface="Roboto" panose="02000000000000000000" pitchFamily="2" charset="0"/>
              <a:ea typeface="Roboto" panose="02000000000000000000" pitchFamily="2" charset="0"/>
            </a:endParaRPr>
          </a:p>
          <a:p>
            <a:pPr marL="802386" lvl="4" indent="-285750"/>
            <a:endParaRPr lang="nl-NL" dirty="0">
              <a:latin typeface="Roboto" panose="02000000000000000000" pitchFamily="2" charset="0"/>
              <a:ea typeface="Roboto" panose="02000000000000000000" pitchFamily="2" charset="0"/>
            </a:endParaRPr>
          </a:p>
          <a:p>
            <a:pPr marL="802386" lvl="4" indent="-285750"/>
            <a:endParaRPr lang="nl-NL" dirty="0">
              <a:latin typeface="Roboto" panose="02000000000000000000" pitchFamily="2" charset="0"/>
              <a:ea typeface="Roboto" panose="02000000000000000000" pitchFamily="2" charset="0"/>
            </a:endParaRPr>
          </a:p>
          <a:p>
            <a:pPr marL="802386" lvl="4" indent="-285750"/>
            <a:endParaRPr lang="nl-NL" dirty="0">
              <a:latin typeface="Roboto" panose="02000000000000000000" pitchFamily="2" charset="0"/>
              <a:ea typeface="Roboto" panose="02000000000000000000" pitchFamily="2" charset="0"/>
            </a:endParaRPr>
          </a:p>
        </p:txBody>
      </p:sp>
      <p:sp>
        <p:nvSpPr>
          <p:cNvPr id="6" name="Rechthoek 5">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2384736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graphicFrame>
        <p:nvGraphicFramePr>
          <p:cNvPr id="8" name="Tijdelijke aanduiding voor inhoud 4">
            <a:extLst>
              <a:ext uri="{FF2B5EF4-FFF2-40B4-BE49-F238E27FC236}">
                <a16:creationId xmlns:a16="http://schemas.microsoft.com/office/drawing/2014/main" id="{7E7C5EFD-4263-E844-BB3E-1355F84AA43E}"/>
              </a:ext>
            </a:extLst>
          </p:cNvPr>
          <p:cNvGraphicFramePr>
            <a:graphicFrameLocks noGrp="1"/>
          </p:cNvGraphicFramePr>
          <p:nvPr>
            <p:ph idx="1"/>
            <p:extLst>
              <p:ext uri="{D42A27DB-BD31-4B8C-83A1-F6EECF244321}">
                <p14:modId xmlns:p14="http://schemas.microsoft.com/office/powerpoint/2010/main" val="1368146875"/>
              </p:ext>
            </p:extLst>
          </p:nvPr>
        </p:nvGraphicFramePr>
        <p:xfrm>
          <a:off x="299356" y="2516310"/>
          <a:ext cx="11593288" cy="3139440"/>
        </p:xfrm>
        <a:graphic>
          <a:graphicData uri="http://schemas.openxmlformats.org/drawingml/2006/table">
            <a:tbl>
              <a:tblPr firstRow="1" bandRow="1">
                <a:tableStyleId>{69012ECD-51FC-41F1-AA8D-1B2483CD663E}</a:tableStyleId>
              </a:tblPr>
              <a:tblGrid>
                <a:gridCol w="1008113">
                  <a:extLst>
                    <a:ext uri="{9D8B030D-6E8A-4147-A177-3AD203B41FA5}">
                      <a16:colId xmlns:a16="http://schemas.microsoft.com/office/drawing/2014/main" val="3376654985"/>
                    </a:ext>
                  </a:extLst>
                </a:gridCol>
                <a:gridCol w="2952328">
                  <a:extLst>
                    <a:ext uri="{9D8B030D-6E8A-4147-A177-3AD203B41FA5}">
                      <a16:colId xmlns:a16="http://schemas.microsoft.com/office/drawing/2014/main" val="3099004355"/>
                    </a:ext>
                  </a:extLst>
                </a:gridCol>
                <a:gridCol w="2232248">
                  <a:extLst>
                    <a:ext uri="{9D8B030D-6E8A-4147-A177-3AD203B41FA5}">
                      <a16:colId xmlns:a16="http://schemas.microsoft.com/office/drawing/2014/main" val="321229018"/>
                    </a:ext>
                  </a:extLst>
                </a:gridCol>
                <a:gridCol w="2232248">
                  <a:extLst>
                    <a:ext uri="{9D8B030D-6E8A-4147-A177-3AD203B41FA5}">
                      <a16:colId xmlns:a16="http://schemas.microsoft.com/office/drawing/2014/main" val="1570042717"/>
                    </a:ext>
                  </a:extLst>
                </a:gridCol>
                <a:gridCol w="3168351">
                  <a:extLst>
                    <a:ext uri="{9D8B030D-6E8A-4147-A177-3AD203B41FA5}">
                      <a16:colId xmlns:a16="http://schemas.microsoft.com/office/drawing/2014/main" val="1424917759"/>
                    </a:ext>
                  </a:extLst>
                </a:gridCol>
              </a:tblGrid>
              <a:tr h="370840">
                <a:tc gridSpan="2">
                  <a:txBody>
                    <a:bodyPr/>
                    <a:lstStyle/>
                    <a:p>
                      <a:r>
                        <a:rPr lang="nl-NL" dirty="0">
                          <a:latin typeface="Roboto" panose="02000000000000000000" pitchFamily="2" charset="0"/>
                          <a:ea typeface="Roboto" panose="02000000000000000000" pitchFamily="2" charset="0"/>
                        </a:rPr>
                        <a:t>Orale behandeling</a:t>
                      </a:r>
                    </a:p>
                  </a:txBody>
                  <a:tcPr>
                    <a:solidFill>
                      <a:srgbClr val="1E4442"/>
                    </a:solidFill>
                  </a:tcPr>
                </a:tc>
                <a:tc hMerge="1">
                  <a:txBody>
                    <a:bodyPr/>
                    <a:lstStyle/>
                    <a:p>
                      <a:endParaRPr lang="nl-NL"/>
                    </a:p>
                  </a:txBody>
                  <a:tcPr/>
                </a:tc>
                <a:tc>
                  <a:txBody>
                    <a:bodyPr/>
                    <a:lstStyle/>
                    <a:p>
                      <a:r>
                        <a:rPr lang="nl-NL" dirty="0">
                          <a:latin typeface="Roboto" panose="02000000000000000000" pitchFamily="2" charset="0"/>
                          <a:ea typeface="Roboto" panose="02000000000000000000" pitchFamily="2" charset="0"/>
                        </a:rPr>
                        <a:t>S. </a:t>
                      </a:r>
                      <a:r>
                        <a:rPr lang="nl-NL" dirty="0" err="1">
                          <a:latin typeface="Roboto" panose="02000000000000000000" pitchFamily="2" charset="0"/>
                          <a:ea typeface="Roboto" panose="02000000000000000000" pitchFamily="2" charset="0"/>
                        </a:rPr>
                        <a:t>pyogenes</a:t>
                      </a:r>
                      <a:endParaRPr lang="nl-NL" dirty="0">
                        <a:latin typeface="Roboto" panose="02000000000000000000" pitchFamily="2" charset="0"/>
                        <a:ea typeface="Roboto" panose="02000000000000000000" pitchFamily="2" charset="0"/>
                      </a:endParaRPr>
                    </a:p>
                    <a:p>
                      <a:r>
                        <a:rPr lang="nl-NL" dirty="0">
                          <a:latin typeface="Roboto" panose="02000000000000000000" pitchFamily="2" charset="0"/>
                          <a:ea typeface="Roboto" panose="02000000000000000000" pitchFamily="2" charset="0"/>
                        </a:rPr>
                        <a:t>% resistentie</a:t>
                      </a:r>
                      <a:r>
                        <a:rPr lang="nl-NL" baseline="0" dirty="0">
                          <a:latin typeface="Roboto" panose="02000000000000000000" pitchFamily="2" charset="0"/>
                          <a:ea typeface="Roboto" panose="02000000000000000000" pitchFamily="2" charset="0"/>
                        </a:rPr>
                        <a:t> in NL</a:t>
                      </a:r>
                      <a:endParaRPr lang="nl-NL" dirty="0">
                        <a:latin typeface="Roboto" panose="02000000000000000000" pitchFamily="2" charset="0"/>
                        <a:ea typeface="Roboto" panose="02000000000000000000" pitchFamily="2" charset="0"/>
                      </a:endParaRPr>
                    </a:p>
                  </a:txBody>
                  <a:tcPr>
                    <a:solidFill>
                      <a:srgbClr val="1E4442"/>
                    </a:solidFill>
                  </a:tcPr>
                </a:tc>
                <a:tc>
                  <a:txBody>
                    <a:bodyPr/>
                    <a:lstStyle/>
                    <a:p>
                      <a:r>
                        <a:rPr lang="nl-NL" dirty="0">
                          <a:latin typeface="Roboto" panose="02000000000000000000" pitchFamily="2" charset="0"/>
                          <a:ea typeface="Roboto" panose="02000000000000000000" pitchFamily="2" charset="0"/>
                        </a:rPr>
                        <a:t>S. aureus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Roboto" panose="02000000000000000000" pitchFamily="2" charset="0"/>
                          <a:ea typeface="Roboto" panose="02000000000000000000" pitchFamily="2" charset="0"/>
                        </a:rPr>
                        <a:t>% resistentie</a:t>
                      </a:r>
                      <a:r>
                        <a:rPr lang="nl-NL" baseline="0" dirty="0">
                          <a:latin typeface="Roboto" panose="02000000000000000000" pitchFamily="2" charset="0"/>
                          <a:ea typeface="Roboto" panose="02000000000000000000" pitchFamily="2" charset="0"/>
                        </a:rPr>
                        <a:t> in NL</a:t>
                      </a:r>
                      <a:endParaRPr lang="nl-NL" dirty="0">
                        <a:latin typeface="Roboto" panose="02000000000000000000" pitchFamily="2" charset="0"/>
                        <a:ea typeface="Roboto" panose="02000000000000000000" pitchFamily="2" charset="0"/>
                      </a:endParaRPr>
                    </a:p>
                    <a:p>
                      <a:endParaRPr lang="nl-NL" dirty="0">
                        <a:latin typeface="Roboto" panose="02000000000000000000" pitchFamily="2" charset="0"/>
                        <a:ea typeface="Roboto" panose="02000000000000000000" pitchFamily="2" charset="0"/>
                      </a:endParaRPr>
                    </a:p>
                  </a:txBody>
                  <a:tcPr>
                    <a:solidFill>
                      <a:srgbClr val="1E4442"/>
                    </a:solidFill>
                  </a:tcPr>
                </a:tc>
                <a:tc>
                  <a:txBody>
                    <a:bodyPr/>
                    <a:lstStyle/>
                    <a:p>
                      <a:r>
                        <a:rPr lang="nl-NL" dirty="0">
                          <a:latin typeface="Roboto" panose="02000000000000000000" pitchFamily="2" charset="0"/>
                          <a:ea typeface="Roboto" panose="02000000000000000000" pitchFamily="2" charset="0"/>
                        </a:rPr>
                        <a:t>Biologische beschikbaarheid oraal</a:t>
                      </a:r>
                      <a:r>
                        <a:rPr lang="nl-NL" baseline="0" dirty="0">
                          <a:latin typeface="Roboto" panose="02000000000000000000" pitchFamily="2" charset="0"/>
                          <a:ea typeface="Roboto" panose="02000000000000000000" pitchFamily="2" charset="0"/>
                        </a:rPr>
                        <a:t> preparaat</a:t>
                      </a:r>
                      <a:endParaRPr lang="nl-NL" dirty="0">
                        <a:latin typeface="Roboto" panose="02000000000000000000" pitchFamily="2" charset="0"/>
                        <a:ea typeface="Roboto" panose="02000000000000000000" pitchFamily="2" charset="0"/>
                      </a:endParaRPr>
                    </a:p>
                  </a:txBody>
                  <a:tcPr>
                    <a:solidFill>
                      <a:srgbClr val="1E4442"/>
                    </a:solidFill>
                  </a:tcPr>
                </a:tc>
                <a:extLst>
                  <a:ext uri="{0D108BD9-81ED-4DB2-BD59-A6C34878D82A}">
                    <a16:rowId xmlns:a16="http://schemas.microsoft.com/office/drawing/2014/main" val="3223922374"/>
                  </a:ext>
                </a:extLst>
              </a:tr>
              <a:tr h="370840">
                <a:tc>
                  <a:txBody>
                    <a:bodyPr/>
                    <a:lstStyle/>
                    <a:p>
                      <a:r>
                        <a:rPr lang="nl-NL" dirty="0">
                          <a:latin typeface="Roboto" panose="02000000000000000000" pitchFamily="2" charset="0"/>
                          <a:ea typeface="Roboto" panose="02000000000000000000" pitchFamily="2" charset="0"/>
                        </a:rPr>
                        <a:t>1</a:t>
                      </a:r>
                      <a:r>
                        <a:rPr lang="nl-NL" baseline="30000" dirty="0">
                          <a:latin typeface="Roboto" panose="02000000000000000000" pitchFamily="2" charset="0"/>
                          <a:ea typeface="Roboto" panose="02000000000000000000" pitchFamily="2" charset="0"/>
                        </a:rPr>
                        <a:t>e</a:t>
                      </a:r>
                      <a:r>
                        <a:rPr lang="nl-NL" dirty="0">
                          <a:latin typeface="Roboto" panose="02000000000000000000" pitchFamily="2" charset="0"/>
                          <a:ea typeface="Roboto" panose="02000000000000000000" pitchFamily="2" charset="0"/>
                        </a:rPr>
                        <a:t> keus</a:t>
                      </a:r>
                    </a:p>
                  </a:txBody>
                  <a:tcPr/>
                </a:tc>
                <a:tc>
                  <a:txBody>
                    <a:bodyPr/>
                    <a:lstStyle/>
                    <a:p>
                      <a:r>
                        <a:rPr lang="nl-NL" dirty="0">
                          <a:latin typeface="Roboto" panose="02000000000000000000" pitchFamily="2" charset="0"/>
                          <a:ea typeface="Roboto" panose="02000000000000000000" pitchFamily="2" charset="0"/>
                        </a:rPr>
                        <a:t>Flucloxacilline</a:t>
                      </a:r>
                    </a:p>
                  </a:txBody>
                  <a:tcPr/>
                </a:tc>
                <a:tc>
                  <a:txBody>
                    <a:bodyPr/>
                    <a:lstStyle/>
                    <a:p>
                      <a:r>
                        <a:rPr lang="nl-NL" dirty="0">
                          <a:latin typeface="Roboto" panose="02000000000000000000" pitchFamily="2" charset="0"/>
                          <a:ea typeface="Roboto" panose="02000000000000000000" pitchFamily="2" charset="0"/>
                        </a:rPr>
                        <a:t>&lt;1</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2</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55%</a:t>
                      </a:r>
                      <a:r>
                        <a:rPr lang="nl-NL" baseline="0" dirty="0">
                          <a:latin typeface="Roboto" panose="02000000000000000000" pitchFamily="2" charset="0"/>
                          <a:ea typeface="Roboto" panose="02000000000000000000" pitchFamily="2" charset="0"/>
                        </a:rPr>
                        <a:t> (sterk variërend)</a:t>
                      </a:r>
                      <a:endParaRPr lang="nl-NL" dirty="0">
                        <a:latin typeface="Roboto" panose="02000000000000000000" pitchFamily="2" charset="0"/>
                        <a:ea typeface="Roboto" panose="02000000000000000000" pitchFamily="2" charset="0"/>
                      </a:endParaRPr>
                    </a:p>
                  </a:txBody>
                  <a:tcPr/>
                </a:tc>
                <a:extLst>
                  <a:ext uri="{0D108BD9-81ED-4DB2-BD59-A6C34878D82A}">
                    <a16:rowId xmlns:a16="http://schemas.microsoft.com/office/drawing/2014/main" val="860849086"/>
                  </a:ext>
                </a:extLst>
              </a:tr>
              <a:tr h="370840">
                <a:tc>
                  <a:txBody>
                    <a:bodyPr/>
                    <a:lstStyle/>
                    <a:p>
                      <a:r>
                        <a:rPr lang="nl-NL" dirty="0">
                          <a:latin typeface="Roboto" panose="02000000000000000000" pitchFamily="2" charset="0"/>
                          <a:ea typeface="Roboto" panose="02000000000000000000" pitchFamily="2" charset="0"/>
                        </a:rPr>
                        <a:t>2</a:t>
                      </a:r>
                      <a:r>
                        <a:rPr lang="nl-NL" baseline="30000" dirty="0">
                          <a:latin typeface="Roboto" panose="02000000000000000000" pitchFamily="2" charset="0"/>
                          <a:ea typeface="Roboto" panose="02000000000000000000" pitchFamily="2" charset="0"/>
                        </a:rPr>
                        <a:t>e</a:t>
                      </a:r>
                      <a:r>
                        <a:rPr lang="nl-NL" dirty="0">
                          <a:latin typeface="Roboto" panose="02000000000000000000" pitchFamily="2" charset="0"/>
                          <a:ea typeface="Roboto" panose="02000000000000000000" pitchFamily="2" charset="0"/>
                        </a:rPr>
                        <a:t> keus</a:t>
                      </a:r>
                    </a:p>
                  </a:txBody>
                  <a:tcPr/>
                </a:tc>
                <a:tc>
                  <a:txBody>
                    <a:bodyPr/>
                    <a:lstStyle/>
                    <a:p>
                      <a:r>
                        <a:rPr lang="nl-NL" dirty="0">
                          <a:latin typeface="Roboto" panose="02000000000000000000" pitchFamily="2" charset="0"/>
                          <a:ea typeface="Roboto" panose="02000000000000000000" pitchFamily="2" charset="0"/>
                        </a:rPr>
                        <a:t>Clindamycine</a:t>
                      </a:r>
                    </a:p>
                  </a:txBody>
                  <a:tcPr/>
                </a:tc>
                <a:tc>
                  <a:txBody>
                    <a:bodyPr/>
                    <a:lstStyle/>
                    <a:p>
                      <a:r>
                        <a:rPr lang="nl-NL" dirty="0">
                          <a:latin typeface="Roboto" panose="02000000000000000000" pitchFamily="2" charset="0"/>
                          <a:ea typeface="Roboto" panose="02000000000000000000" pitchFamily="2" charset="0"/>
                        </a:rPr>
                        <a:t>8</a:t>
                      </a:r>
                    </a:p>
                  </a:txBody>
                  <a:tcPr>
                    <a:solidFill>
                      <a:schemeClr val="accent5">
                        <a:lumMod val="40000"/>
                        <a:lumOff val="60000"/>
                      </a:schemeClr>
                    </a:solidFill>
                  </a:tcPr>
                </a:tc>
                <a:tc>
                  <a:txBody>
                    <a:bodyPr/>
                    <a:lstStyle/>
                    <a:p>
                      <a:r>
                        <a:rPr lang="nl-NL" dirty="0">
                          <a:latin typeface="Roboto" panose="02000000000000000000" pitchFamily="2" charset="0"/>
                          <a:ea typeface="Roboto" panose="02000000000000000000" pitchFamily="2" charset="0"/>
                        </a:rPr>
                        <a:t>11</a:t>
                      </a:r>
                    </a:p>
                  </a:txBody>
                  <a:tcPr>
                    <a:solidFill>
                      <a:schemeClr val="accent5">
                        <a:lumMod val="75000"/>
                      </a:schemeClr>
                    </a:solidFill>
                  </a:tcPr>
                </a:tc>
                <a:tc>
                  <a:txBody>
                    <a:bodyPr/>
                    <a:lstStyle/>
                    <a:p>
                      <a:r>
                        <a:rPr lang="nl-NL" dirty="0">
                          <a:latin typeface="Roboto" panose="02000000000000000000" pitchFamily="2" charset="0"/>
                          <a:ea typeface="Roboto" panose="02000000000000000000" pitchFamily="2" charset="0"/>
                        </a:rPr>
                        <a:t>90%</a:t>
                      </a:r>
                    </a:p>
                  </a:txBody>
                  <a:tcPr/>
                </a:tc>
                <a:extLst>
                  <a:ext uri="{0D108BD9-81ED-4DB2-BD59-A6C34878D82A}">
                    <a16:rowId xmlns:a16="http://schemas.microsoft.com/office/drawing/2014/main" val="1446472069"/>
                  </a:ext>
                </a:extLst>
              </a:tr>
              <a:tr h="370840">
                <a:tc>
                  <a:txBody>
                    <a:bodyPr/>
                    <a:lstStyle/>
                    <a:p>
                      <a:r>
                        <a:rPr lang="nl-NL" dirty="0">
                          <a:latin typeface="Roboto" panose="02000000000000000000" pitchFamily="2" charset="0"/>
                          <a:ea typeface="Roboto" panose="02000000000000000000" pitchFamily="2" charset="0"/>
                        </a:rPr>
                        <a:t>3</a:t>
                      </a:r>
                      <a:r>
                        <a:rPr lang="nl-NL" baseline="30000" dirty="0">
                          <a:latin typeface="Roboto" panose="02000000000000000000" pitchFamily="2" charset="0"/>
                          <a:ea typeface="Roboto" panose="02000000000000000000" pitchFamily="2" charset="0"/>
                        </a:rPr>
                        <a:t>e</a:t>
                      </a:r>
                      <a:r>
                        <a:rPr lang="nl-NL" dirty="0">
                          <a:latin typeface="Roboto" panose="02000000000000000000" pitchFamily="2" charset="0"/>
                          <a:ea typeface="Roboto" panose="02000000000000000000" pitchFamily="2" charset="0"/>
                        </a:rPr>
                        <a:t> keus</a:t>
                      </a:r>
                    </a:p>
                  </a:txBody>
                  <a:tcPr/>
                </a:tc>
                <a:tc>
                  <a:txBody>
                    <a:bodyPr/>
                    <a:lstStyle/>
                    <a:p>
                      <a:r>
                        <a:rPr lang="nl-NL" dirty="0">
                          <a:latin typeface="Roboto" panose="02000000000000000000" pitchFamily="2" charset="0"/>
                          <a:ea typeface="Roboto" panose="02000000000000000000" pitchFamily="2" charset="0"/>
                        </a:rPr>
                        <a:t>Amoxicilline-clavulaanzuur</a:t>
                      </a:r>
                    </a:p>
                  </a:txBody>
                  <a:tcPr/>
                </a:tc>
                <a:tc>
                  <a:txBody>
                    <a:bodyPr/>
                    <a:lstStyle/>
                    <a:p>
                      <a:r>
                        <a:rPr lang="nl-NL" dirty="0">
                          <a:latin typeface="Roboto" panose="02000000000000000000" pitchFamily="2" charset="0"/>
                          <a:ea typeface="Roboto" panose="02000000000000000000" pitchFamily="2" charset="0"/>
                        </a:rPr>
                        <a:t>&lt;1</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3</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70%</a:t>
                      </a:r>
                    </a:p>
                  </a:txBody>
                  <a:tcPr/>
                </a:tc>
                <a:extLst>
                  <a:ext uri="{0D108BD9-81ED-4DB2-BD59-A6C34878D82A}">
                    <a16:rowId xmlns:a16="http://schemas.microsoft.com/office/drawing/2014/main" val="3758060946"/>
                  </a:ext>
                </a:extLst>
              </a:tr>
              <a:tr h="370840">
                <a:tc>
                  <a:txBody>
                    <a:bodyPr/>
                    <a:lstStyle/>
                    <a:p>
                      <a:r>
                        <a:rPr lang="nl-NL" dirty="0">
                          <a:latin typeface="Roboto" panose="02000000000000000000" pitchFamily="2" charset="0"/>
                          <a:ea typeface="Roboto" panose="02000000000000000000" pitchFamily="2" charset="0"/>
                        </a:rPr>
                        <a:t>Alt</a:t>
                      </a:r>
                    </a:p>
                  </a:txBody>
                  <a:tcPr/>
                </a:tc>
                <a:tc>
                  <a:txBody>
                    <a:bodyPr/>
                    <a:lstStyle/>
                    <a:p>
                      <a:r>
                        <a:rPr lang="nl-NL" dirty="0">
                          <a:latin typeface="Roboto" panose="02000000000000000000" pitchFamily="2" charset="0"/>
                          <a:ea typeface="Roboto" panose="02000000000000000000" pitchFamily="2" charset="0"/>
                        </a:rPr>
                        <a:t>Macroliden</a:t>
                      </a:r>
                    </a:p>
                  </a:txBody>
                  <a:tcPr/>
                </a:tc>
                <a:tc>
                  <a:txBody>
                    <a:bodyPr/>
                    <a:lstStyle/>
                    <a:p>
                      <a:r>
                        <a:rPr lang="nl-NL" dirty="0">
                          <a:latin typeface="Roboto" panose="02000000000000000000" pitchFamily="2" charset="0"/>
                          <a:ea typeface="Roboto" panose="02000000000000000000" pitchFamily="2" charset="0"/>
                        </a:rPr>
                        <a:t>7</a:t>
                      </a:r>
                    </a:p>
                  </a:txBody>
                  <a:tcPr>
                    <a:solidFill>
                      <a:schemeClr val="accent5">
                        <a:lumMod val="40000"/>
                        <a:lumOff val="60000"/>
                      </a:schemeClr>
                    </a:solidFill>
                  </a:tcPr>
                </a:tc>
                <a:tc>
                  <a:txBody>
                    <a:bodyPr/>
                    <a:lstStyle/>
                    <a:p>
                      <a:r>
                        <a:rPr lang="nl-NL" dirty="0">
                          <a:latin typeface="Roboto" panose="02000000000000000000" pitchFamily="2" charset="0"/>
                          <a:ea typeface="Roboto" panose="02000000000000000000" pitchFamily="2" charset="0"/>
                        </a:rPr>
                        <a:t>13</a:t>
                      </a:r>
                    </a:p>
                  </a:txBody>
                  <a:tcPr>
                    <a:solidFill>
                      <a:schemeClr val="accent5">
                        <a:lumMod val="75000"/>
                      </a:schemeClr>
                    </a:solidFill>
                  </a:tcPr>
                </a:tc>
                <a:tc>
                  <a:txBody>
                    <a:bodyPr/>
                    <a:lstStyle/>
                    <a:p>
                      <a:r>
                        <a:rPr lang="nl-NL" dirty="0">
                          <a:latin typeface="Roboto" panose="02000000000000000000" pitchFamily="2" charset="0"/>
                          <a:ea typeface="Roboto" panose="02000000000000000000" pitchFamily="2" charset="0"/>
                        </a:rPr>
                        <a:t>37-55%</a:t>
                      </a:r>
                    </a:p>
                  </a:txBody>
                  <a:tcPr/>
                </a:tc>
                <a:extLst>
                  <a:ext uri="{0D108BD9-81ED-4DB2-BD59-A6C34878D82A}">
                    <a16:rowId xmlns:a16="http://schemas.microsoft.com/office/drawing/2014/main" val="4191556087"/>
                  </a:ext>
                </a:extLst>
              </a:tr>
              <a:tr h="370840">
                <a:tc>
                  <a:txBody>
                    <a:bodyPr/>
                    <a:lstStyle/>
                    <a:p>
                      <a:endParaRPr lang="nl-NL" dirty="0">
                        <a:latin typeface="Roboto" panose="02000000000000000000" pitchFamily="2" charset="0"/>
                        <a:ea typeface="Roboto" panose="02000000000000000000" pitchFamily="2" charset="0"/>
                      </a:endParaRPr>
                    </a:p>
                  </a:txBody>
                  <a:tcPr/>
                </a:tc>
                <a:tc>
                  <a:txBody>
                    <a:bodyPr/>
                    <a:lstStyle/>
                    <a:p>
                      <a:r>
                        <a:rPr lang="nl-NL" dirty="0">
                          <a:latin typeface="Roboto" panose="02000000000000000000" pitchFamily="2" charset="0"/>
                          <a:ea typeface="Roboto" panose="02000000000000000000" pitchFamily="2" charset="0"/>
                        </a:rPr>
                        <a:t>Doxycycline</a:t>
                      </a:r>
                    </a:p>
                  </a:txBody>
                  <a:tcPr/>
                </a:tc>
                <a:tc>
                  <a:txBody>
                    <a:bodyPr/>
                    <a:lstStyle/>
                    <a:p>
                      <a:r>
                        <a:rPr lang="nl-NL" dirty="0">
                          <a:latin typeface="Roboto" panose="02000000000000000000" pitchFamily="2" charset="0"/>
                          <a:ea typeface="Roboto" panose="02000000000000000000" pitchFamily="2" charset="0"/>
                        </a:rPr>
                        <a:t>20</a:t>
                      </a:r>
                    </a:p>
                  </a:txBody>
                  <a:tcPr>
                    <a:solidFill>
                      <a:schemeClr val="accent5">
                        <a:lumMod val="75000"/>
                      </a:schemeClr>
                    </a:solidFill>
                  </a:tcPr>
                </a:tc>
                <a:tc>
                  <a:txBody>
                    <a:bodyPr/>
                    <a:lstStyle/>
                    <a:p>
                      <a:r>
                        <a:rPr lang="nl-NL" dirty="0">
                          <a:latin typeface="Roboto" panose="02000000000000000000" pitchFamily="2" charset="0"/>
                          <a:ea typeface="Roboto" panose="02000000000000000000" pitchFamily="2" charset="0"/>
                        </a:rPr>
                        <a:t>4</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99%</a:t>
                      </a:r>
                    </a:p>
                  </a:txBody>
                  <a:tcPr/>
                </a:tc>
                <a:extLst>
                  <a:ext uri="{0D108BD9-81ED-4DB2-BD59-A6C34878D82A}">
                    <a16:rowId xmlns:a16="http://schemas.microsoft.com/office/drawing/2014/main" val="4084792897"/>
                  </a:ext>
                </a:extLst>
              </a:tr>
              <a:tr h="370840">
                <a:tc>
                  <a:txBody>
                    <a:bodyPr/>
                    <a:lstStyle/>
                    <a:p>
                      <a:endParaRPr lang="nl-NL" dirty="0">
                        <a:latin typeface="Roboto" panose="02000000000000000000" pitchFamily="2" charset="0"/>
                        <a:ea typeface="Roboto" panose="02000000000000000000" pitchFamily="2" charset="0"/>
                      </a:endParaRPr>
                    </a:p>
                  </a:txBody>
                  <a:tcPr/>
                </a:tc>
                <a:tc>
                  <a:txBody>
                    <a:bodyPr/>
                    <a:lstStyle/>
                    <a:p>
                      <a:r>
                        <a:rPr lang="nl-NL" dirty="0" err="1">
                          <a:latin typeface="Roboto" panose="02000000000000000000" pitchFamily="2" charset="0"/>
                          <a:ea typeface="Roboto" panose="02000000000000000000" pitchFamily="2" charset="0"/>
                        </a:rPr>
                        <a:t>Feneticilline</a:t>
                      </a:r>
                      <a:endParaRPr lang="nl-NL" dirty="0">
                        <a:latin typeface="Roboto" panose="02000000000000000000" pitchFamily="2" charset="0"/>
                        <a:ea typeface="Roboto" panose="02000000000000000000" pitchFamily="2" charset="0"/>
                      </a:endParaRPr>
                    </a:p>
                  </a:txBody>
                  <a:tcPr/>
                </a:tc>
                <a:tc>
                  <a:txBody>
                    <a:bodyPr/>
                    <a:lstStyle/>
                    <a:p>
                      <a:r>
                        <a:rPr lang="nl-NL" dirty="0">
                          <a:latin typeface="Roboto" panose="02000000000000000000" pitchFamily="2" charset="0"/>
                          <a:ea typeface="Roboto" panose="02000000000000000000" pitchFamily="2" charset="0"/>
                        </a:rPr>
                        <a:t>0</a:t>
                      </a:r>
                    </a:p>
                  </a:txBody>
                  <a:tcPr>
                    <a:solidFill>
                      <a:schemeClr val="accent3">
                        <a:lumMod val="25000"/>
                        <a:lumOff val="75000"/>
                      </a:schemeClr>
                    </a:solidFill>
                  </a:tcPr>
                </a:tc>
                <a:tc>
                  <a:txBody>
                    <a:bodyPr/>
                    <a:lstStyle/>
                    <a:p>
                      <a:r>
                        <a:rPr lang="nl-NL" dirty="0">
                          <a:latin typeface="Roboto" panose="02000000000000000000" pitchFamily="2" charset="0"/>
                          <a:ea typeface="Roboto" panose="02000000000000000000" pitchFamily="2" charset="0"/>
                        </a:rPr>
                        <a:t>90</a:t>
                      </a:r>
                    </a:p>
                  </a:txBody>
                  <a:tcPr>
                    <a:solidFill>
                      <a:schemeClr val="accent5">
                        <a:lumMod val="75000"/>
                      </a:schemeClr>
                    </a:solidFill>
                  </a:tcPr>
                </a:tc>
                <a:tc>
                  <a:txBody>
                    <a:bodyPr/>
                    <a:lstStyle/>
                    <a:p>
                      <a:r>
                        <a:rPr lang="nl-NL" dirty="0">
                          <a:latin typeface="Roboto" panose="02000000000000000000" pitchFamily="2" charset="0"/>
                          <a:ea typeface="Roboto" panose="02000000000000000000" pitchFamily="2" charset="0"/>
                        </a:rPr>
                        <a:t>?</a:t>
                      </a:r>
                    </a:p>
                  </a:txBody>
                  <a:tcPr/>
                </a:tc>
                <a:extLst>
                  <a:ext uri="{0D108BD9-81ED-4DB2-BD59-A6C34878D82A}">
                    <a16:rowId xmlns:a16="http://schemas.microsoft.com/office/drawing/2014/main" val="3746184228"/>
                  </a:ext>
                </a:extLst>
              </a:tr>
            </a:tbl>
          </a:graphicData>
        </a:graphic>
      </p:graphicFrame>
    </p:spTree>
    <p:extLst>
      <p:ext uri="{BB962C8B-B14F-4D97-AF65-F5344CB8AC3E}">
        <p14:creationId xmlns:p14="http://schemas.microsoft.com/office/powerpoint/2010/main" val="2320949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39" y="2371761"/>
            <a:ext cx="10392565" cy="4351338"/>
          </a:xfrm>
        </p:spPr>
        <p:txBody>
          <a:bodyPr>
            <a:normAutofit/>
          </a:bodyPr>
          <a:lstStyle/>
          <a:p>
            <a:pPr marL="0" indent="0">
              <a:buNone/>
            </a:pPr>
            <a:r>
              <a:rPr lang="nl-NL" sz="2200" dirty="0">
                <a:latin typeface="Roboto" panose="02000000000000000000" pitchFamily="2" charset="0"/>
                <a:ea typeface="Roboto" panose="02000000000000000000" pitchFamily="2" charset="0"/>
              </a:rPr>
              <a:t>MRSA in Nederland</a:t>
            </a:r>
          </a:p>
          <a:p>
            <a:pPr marL="573786" lvl="3" indent="-285750"/>
            <a:r>
              <a:rPr lang="nl-NL" dirty="0">
                <a:latin typeface="Roboto" panose="02000000000000000000" pitchFamily="2" charset="0"/>
                <a:ea typeface="Roboto" panose="02000000000000000000" pitchFamily="2" charset="0"/>
              </a:rPr>
              <a:t>+/- 2% van</a:t>
            </a:r>
            <a:r>
              <a:rPr lang="nl-NL" i="1" dirty="0">
                <a:latin typeface="Roboto" panose="02000000000000000000" pitchFamily="2" charset="0"/>
                <a:ea typeface="Roboto" panose="02000000000000000000" pitchFamily="2" charset="0"/>
              </a:rPr>
              <a:t> S. aureus </a:t>
            </a:r>
            <a:r>
              <a:rPr lang="nl-NL" dirty="0">
                <a:latin typeface="Roboto" panose="02000000000000000000" pitchFamily="2" charset="0"/>
                <a:ea typeface="Roboto" panose="02000000000000000000" pitchFamily="2" charset="0"/>
              </a:rPr>
              <a:t>in NL is een MRSA</a:t>
            </a:r>
          </a:p>
          <a:p>
            <a:pPr marL="573786" lvl="3" indent="-285750"/>
            <a:r>
              <a:rPr lang="nl-NL" dirty="0">
                <a:latin typeface="Roboto" panose="02000000000000000000" pitchFamily="2" charset="0"/>
                <a:ea typeface="Roboto" panose="02000000000000000000" pitchFamily="2" charset="0"/>
              </a:rPr>
              <a:t>Geen rekening mee houden bij empirische keuze antibiotica</a:t>
            </a:r>
          </a:p>
          <a:p>
            <a:pPr marL="573786" lvl="3" indent="-285750"/>
            <a:r>
              <a:rPr lang="nl-NL" dirty="0">
                <a:latin typeface="Roboto" panose="02000000000000000000" pitchFamily="2" charset="0"/>
                <a:ea typeface="Roboto" panose="02000000000000000000" pitchFamily="2" charset="0"/>
              </a:rPr>
              <a:t>….tenzij </a:t>
            </a:r>
            <a:r>
              <a:rPr lang="nl-NL" dirty="0" err="1">
                <a:latin typeface="Roboto" panose="02000000000000000000" pitchFamily="2" charset="0"/>
                <a:ea typeface="Roboto" panose="02000000000000000000" pitchFamily="2" charset="0"/>
              </a:rPr>
              <a:t>pt</a:t>
            </a:r>
            <a:r>
              <a:rPr lang="nl-NL" dirty="0">
                <a:latin typeface="Roboto" panose="02000000000000000000" pitchFamily="2" charset="0"/>
                <a:ea typeface="Roboto" panose="02000000000000000000" pitchFamily="2" charset="0"/>
              </a:rPr>
              <a:t> bekend MRSA gekoloniseerd is</a:t>
            </a:r>
          </a:p>
          <a:p>
            <a:pPr marL="288036" lvl="3" indent="0">
              <a:buNone/>
            </a:pPr>
            <a:endParaRPr lang="nl-NL" dirty="0">
              <a:latin typeface="Roboto" panose="02000000000000000000" pitchFamily="2" charset="0"/>
              <a:ea typeface="Roboto" panose="02000000000000000000" pitchFamily="2" charset="0"/>
            </a:endParaRPr>
          </a:p>
        </p:txBody>
      </p:sp>
      <p:pic>
        <p:nvPicPr>
          <p:cNvPr id="6" name="Tijdelijke aanduiding voor inhoud 1">
            <a:extLst>
              <a:ext uri="{FF2B5EF4-FFF2-40B4-BE49-F238E27FC236}">
                <a16:creationId xmlns:a16="http://schemas.microsoft.com/office/drawing/2014/main" id="{3A8F4E80-5B97-B148-871B-F5EC38C38D09}"/>
              </a:ext>
            </a:extLst>
          </p:cNvPr>
          <p:cNvPicPr>
            <a:picLocks noChangeAspect="1"/>
          </p:cNvPicPr>
          <p:nvPr/>
        </p:nvPicPr>
        <p:blipFill rotWithShape="1">
          <a:blip r:embed="rId6"/>
          <a:srcRect l="40884" t="13965"/>
          <a:stretch/>
        </p:blipFill>
        <p:spPr>
          <a:xfrm>
            <a:off x="6813549" y="902096"/>
            <a:ext cx="5244193" cy="4854923"/>
          </a:xfrm>
          <a:prstGeom prst="rect">
            <a:avLst/>
          </a:prstGeom>
        </p:spPr>
      </p:pic>
      <p:pic>
        <p:nvPicPr>
          <p:cNvPr id="7" name="Tijdelijke aanduiding voor inhoud 1">
            <a:extLst>
              <a:ext uri="{FF2B5EF4-FFF2-40B4-BE49-F238E27FC236}">
                <a16:creationId xmlns:a16="http://schemas.microsoft.com/office/drawing/2014/main" id="{5E599FEE-64A6-7E4D-BDCC-E98B476E6820}"/>
              </a:ext>
            </a:extLst>
          </p:cNvPr>
          <p:cNvPicPr>
            <a:picLocks noChangeAspect="1"/>
          </p:cNvPicPr>
          <p:nvPr/>
        </p:nvPicPr>
        <p:blipFill rotWithShape="1">
          <a:blip r:embed="rId6"/>
          <a:srcRect t="44942" r="67214" b="15109"/>
          <a:stretch/>
        </p:blipFill>
        <p:spPr>
          <a:xfrm>
            <a:off x="4718868" y="3704279"/>
            <a:ext cx="3178048" cy="2463265"/>
          </a:xfrm>
          <a:prstGeom prst="rect">
            <a:avLst/>
          </a:prstGeom>
        </p:spPr>
      </p:pic>
      <p:sp>
        <p:nvSpPr>
          <p:cNvPr id="2" name="Rechthoek 1"/>
          <p:cNvSpPr/>
          <p:nvPr/>
        </p:nvSpPr>
        <p:spPr>
          <a:xfrm>
            <a:off x="6883208" y="6199787"/>
            <a:ext cx="3047629" cy="215444"/>
          </a:xfrm>
          <a:prstGeom prst="rect">
            <a:avLst/>
          </a:prstGeom>
        </p:spPr>
        <p:txBody>
          <a:bodyPr wrap="none">
            <a:spAutoFit/>
          </a:bodyPr>
          <a:lstStyle/>
          <a:p>
            <a:r>
              <a:rPr lang="en-US" sz="800" dirty="0" err="1">
                <a:solidFill>
                  <a:srgbClr val="5A5A5A"/>
                </a:solidFill>
                <a:latin typeface="+mj-lt"/>
              </a:rPr>
              <a:t>Bron</a:t>
            </a:r>
            <a:r>
              <a:rPr lang="en-US" sz="800" dirty="0">
                <a:solidFill>
                  <a:srgbClr val="5A5A5A"/>
                </a:solidFill>
                <a:latin typeface="+mj-lt"/>
              </a:rPr>
              <a:t>: Centre for Disease Prevention and Control</a:t>
            </a:r>
            <a:endParaRPr lang="nl-NL" sz="800" dirty="0">
              <a:latin typeface="+mj-lt"/>
            </a:endParaRPr>
          </a:p>
        </p:txBody>
      </p:sp>
      <p:sp>
        <p:nvSpPr>
          <p:cNvPr id="9" name="Rechthoek 8">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132414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482590" y="2061755"/>
            <a:ext cx="10392565" cy="4351338"/>
          </a:xfrm>
        </p:spPr>
        <p:txBody>
          <a:bodyPr>
            <a:normAutofit/>
          </a:bodyPr>
          <a:lstStyle/>
          <a:p>
            <a:pPr marL="0" indent="0">
              <a:buNone/>
            </a:pPr>
            <a:r>
              <a:rPr lang="en-NL" sz="2200" b="1" dirty="0">
                <a:latin typeface="Roboto" panose="02000000000000000000" pitchFamily="2" charset="0"/>
                <a:ea typeface="Roboto" panose="02000000000000000000" pitchFamily="2" charset="0"/>
              </a:rPr>
              <a:t>Flucloxacilline 4dd 500 mg per os</a:t>
            </a:r>
          </a:p>
          <a:p>
            <a:pPr lvl="1"/>
            <a:r>
              <a:rPr lang="en-NL" sz="1800" dirty="0">
                <a:latin typeface="Roboto" panose="02000000000000000000" pitchFamily="2" charset="0"/>
                <a:ea typeface="Roboto" panose="02000000000000000000" pitchFamily="2" charset="0"/>
              </a:rPr>
              <a:t>Smalspectrum middel, zeer goede gevoeligheid </a:t>
            </a:r>
            <a:r>
              <a:rPr lang="en-NL" sz="1800" i="1" dirty="0">
                <a:latin typeface="Roboto" panose="02000000000000000000" pitchFamily="2" charset="0"/>
                <a:ea typeface="Roboto" panose="02000000000000000000" pitchFamily="2" charset="0"/>
              </a:rPr>
              <a:t>S. aureus </a:t>
            </a:r>
            <a:r>
              <a:rPr lang="en-NL" sz="1800" dirty="0">
                <a:latin typeface="Roboto" panose="02000000000000000000" pitchFamily="2" charset="0"/>
                <a:ea typeface="Roboto" panose="02000000000000000000" pitchFamily="2" charset="0"/>
              </a:rPr>
              <a:t>en streptokokken</a:t>
            </a:r>
          </a:p>
          <a:p>
            <a:pPr lvl="1"/>
            <a:r>
              <a:rPr lang="en-NL" sz="1800" dirty="0">
                <a:latin typeface="Roboto" panose="02000000000000000000" pitchFamily="2" charset="0"/>
                <a:ea typeface="Roboto" panose="02000000000000000000" pitchFamily="2" charset="0"/>
              </a:rPr>
              <a:t>Resorptie vaak matig: bij falen therapie is dit vaak het probleem (en niet resistentie)</a:t>
            </a:r>
          </a:p>
          <a:p>
            <a:pPr lvl="1"/>
            <a:r>
              <a:rPr lang="en-NL" sz="1800" dirty="0">
                <a:latin typeface="Roboto" panose="02000000000000000000" pitchFamily="2" charset="0"/>
                <a:ea typeface="Roboto" panose="02000000000000000000" pitchFamily="2" charset="0"/>
              </a:rPr>
              <a:t>In laten nemen op lege maag: 1 uur voor of 2 uur na het eten</a:t>
            </a:r>
          </a:p>
          <a:p>
            <a:pPr lvl="1"/>
            <a:r>
              <a:rPr lang="en-NL" sz="1800" dirty="0">
                <a:latin typeface="Roboto" panose="02000000000000000000" pitchFamily="2" charset="0"/>
                <a:ea typeface="Roboto" panose="02000000000000000000" pitchFamily="2" charset="0"/>
              </a:rPr>
              <a:t>Bij obesitas of eerder falen op standaard dosis is hogere dosis te overwegen: tot 3dd 1000 mg per </a:t>
            </a:r>
            <a:r>
              <a:rPr lang="en-NL" sz="1800" dirty="0" smtClean="0">
                <a:latin typeface="Roboto" panose="02000000000000000000" pitchFamily="2" charset="0"/>
                <a:ea typeface="Roboto" panose="02000000000000000000" pitchFamily="2" charset="0"/>
              </a:rPr>
              <a:t>os</a:t>
            </a:r>
            <a:endParaRPr lang="nl-NL" sz="1800" dirty="0">
              <a:latin typeface="Roboto" panose="02000000000000000000" pitchFamily="2" charset="0"/>
              <a:ea typeface="Roboto" panose="02000000000000000000" pitchFamily="2" charset="0"/>
            </a:endParaRPr>
          </a:p>
          <a:p>
            <a:pPr marL="457200" lvl="1" indent="0">
              <a:buNone/>
            </a:pPr>
            <a:endParaRPr lang="nl-NL" sz="1800" dirty="0">
              <a:latin typeface="Roboto" panose="02000000000000000000" pitchFamily="2" charset="0"/>
              <a:ea typeface="Roboto" panose="02000000000000000000" pitchFamily="2" charset="0"/>
            </a:endParaRPr>
          </a:p>
          <a:p>
            <a:pPr marL="0" indent="0">
              <a:buNone/>
            </a:pPr>
            <a:r>
              <a:rPr lang="nl-NL" sz="2200" dirty="0" smtClean="0">
                <a:latin typeface="Roboto" panose="02000000000000000000" pitchFamily="2" charset="0"/>
                <a:ea typeface="Roboto" panose="02000000000000000000" pitchFamily="2" charset="0"/>
              </a:rPr>
              <a:t>Behandelduur</a:t>
            </a:r>
            <a:r>
              <a:rPr lang="nl-NL" sz="2200" dirty="0">
                <a:latin typeface="Roboto" panose="02000000000000000000" pitchFamily="2" charset="0"/>
                <a:ea typeface="Roboto" panose="02000000000000000000" pitchFamily="2" charset="0"/>
              </a:rPr>
              <a:t>: 10 - 14 dagen (10 dagen bij snelle verbetering)  </a:t>
            </a:r>
            <a:endParaRPr lang="en-NL" sz="2200" dirty="0" smtClean="0">
              <a:latin typeface="Roboto" panose="02000000000000000000" pitchFamily="2" charset="0"/>
              <a:ea typeface="Roboto" panose="02000000000000000000" pitchFamily="2" charset="0"/>
            </a:endParaRPr>
          </a:p>
          <a:p>
            <a:pPr lvl="3"/>
            <a:endParaRPr lang="en-NL" sz="2200" dirty="0">
              <a:latin typeface="Roboto" panose="02000000000000000000" pitchFamily="2" charset="0"/>
              <a:ea typeface="Roboto" panose="02000000000000000000" pitchFamily="2" charset="0"/>
            </a:endParaRPr>
          </a:p>
          <a:p>
            <a:pPr marL="0" lvl="1" indent="0">
              <a:buNone/>
            </a:pPr>
            <a:r>
              <a:rPr lang="en-NL" sz="2200" b="1" dirty="0">
                <a:latin typeface="Roboto" panose="02000000000000000000" pitchFamily="2" charset="0"/>
                <a:ea typeface="Roboto" panose="02000000000000000000" pitchFamily="2" charset="0"/>
              </a:rPr>
              <a:t>Clindamycine 3dd 600 mg per os</a:t>
            </a:r>
          </a:p>
          <a:p>
            <a:pPr lvl="1"/>
            <a:r>
              <a:rPr lang="en-NL" sz="1800" dirty="0">
                <a:latin typeface="Roboto" panose="02000000000000000000" pitchFamily="2" charset="0"/>
                <a:ea typeface="Roboto" panose="02000000000000000000" pitchFamily="2" charset="0"/>
              </a:rPr>
              <a:t>Breder spectrum, maar voor </a:t>
            </a:r>
            <a:r>
              <a:rPr lang="en-NL" sz="1800" i="1" dirty="0">
                <a:latin typeface="Roboto" panose="02000000000000000000" pitchFamily="2" charset="0"/>
                <a:ea typeface="Roboto" panose="02000000000000000000" pitchFamily="2" charset="0"/>
              </a:rPr>
              <a:t>S. aureus </a:t>
            </a:r>
            <a:r>
              <a:rPr lang="en-NL" sz="1800" dirty="0">
                <a:latin typeface="Roboto" panose="02000000000000000000" pitchFamily="2" charset="0"/>
                <a:ea typeface="Roboto" panose="02000000000000000000" pitchFamily="2" charset="0"/>
              </a:rPr>
              <a:t>juist hogere resistentiepercentages</a:t>
            </a:r>
            <a:r>
              <a:rPr lang="nl-NL" sz="1800" dirty="0">
                <a:latin typeface="Roboto" panose="02000000000000000000" pitchFamily="2" charset="0"/>
                <a:ea typeface="Roboto" panose="02000000000000000000" pitchFamily="2" charset="0"/>
              </a:rPr>
              <a:t> (10-15%), daardoor risico op falen</a:t>
            </a:r>
            <a:endParaRPr lang="en-NL" sz="1800" dirty="0">
              <a:latin typeface="Roboto" panose="02000000000000000000" pitchFamily="2" charset="0"/>
              <a:ea typeface="Roboto" panose="02000000000000000000" pitchFamily="2" charset="0"/>
            </a:endParaRPr>
          </a:p>
          <a:p>
            <a:pPr lvl="1"/>
            <a:r>
              <a:rPr lang="en-NL" sz="1800" dirty="0">
                <a:latin typeface="Roboto" panose="02000000000000000000" pitchFamily="2" charset="0"/>
                <a:ea typeface="Roboto" panose="02000000000000000000" pitchFamily="2" charset="0"/>
              </a:rPr>
              <a:t>Resorptie </a:t>
            </a:r>
            <a:r>
              <a:rPr lang="en-NL" sz="1800" dirty="0" smtClean="0">
                <a:latin typeface="Roboto" panose="02000000000000000000" pitchFamily="2" charset="0"/>
                <a:ea typeface="Roboto" panose="02000000000000000000" pitchFamily="2" charset="0"/>
              </a:rPr>
              <a:t>uitstekend</a:t>
            </a:r>
            <a:endParaRPr lang="nl-NL" sz="1800" dirty="0" smtClean="0">
              <a:latin typeface="Roboto" panose="02000000000000000000" pitchFamily="2" charset="0"/>
              <a:ea typeface="Roboto" panose="02000000000000000000" pitchFamily="2" charset="0"/>
            </a:endParaRPr>
          </a:p>
          <a:p>
            <a:pPr lvl="1"/>
            <a:endParaRPr lang="nl-NL" sz="1800" dirty="0">
              <a:latin typeface="Roboto" panose="02000000000000000000" pitchFamily="2" charset="0"/>
              <a:ea typeface="Roboto" panose="02000000000000000000" pitchFamily="2" charset="0"/>
            </a:endParaRPr>
          </a:p>
          <a:p>
            <a:endParaRPr lang="en-NL" sz="2200" dirty="0">
              <a:latin typeface="Roboto" panose="02000000000000000000" pitchFamily="2" charset="0"/>
              <a:ea typeface="Roboto" panose="02000000000000000000" pitchFamily="2" charset="0"/>
            </a:endParaRPr>
          </a:p>
          <a:p>
            <a:pPr marL="466344" lvl="3" indent="0">
              <a:buNone/>
            </a:pPr>
            <a:endParaRPr lang="en-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482590" y="1314006"/>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1962883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11090238" cy="4351338"/>
          </a:xfrm>
        </p:spPr>
        <p:txBody>
          <a:bodyPr>
            <a:normAutofit/>
          </a:bodyPr>
          <a:lstStyle/>
          <a:p>
            <a:r>
              <a:rPr lang="nl-NL" sz="2400" dirty="0">
                <a:latin typeface="Roboto" panose="02000000000000000000" pitchFamily="2" charset="0"/>
                <a:ea typeface="Roboto" panose="02000000000000000000" pitchFamily="2" charset="0"/>
              </a:rPr>
              <a:t>Huidinfecties zijn veelvoorkomende infecties in verpleeghuizen en ziekenhuizen en zijn een veelvoorkomende reden voor het starten van antibiotica</a:t>
            </a:r>
          </a:p>
          <a:p>
            <a:endParaRPr lang="nl-NL" sz="2400" dirty="0">
              <a:latin typeface="Roboto" panose="02000000000000000000" pitchFamily="2" charset="0"/>
              <a:ea typeface="Roboto" panose="02000000000000000000" pitchFamily="2" charset="0"/>
            </a:endParaRPr>
          </a:p>
          <a:p>
            <a:r>
              <a:rPr lang="nl-NL" sz="2400" dirty="0">
                <a:latin typeface="Roboto" panose="02000000000000000000" pitchFamily="2" charset="0"/>
                <a:ea typeface="Roboto" panose="02000000000000000000" pitchFamily="2" charset="0"/>
              </a:rPr>
              <a:t>Bij ouderen leiden deze infecties vaker dan bij jongeren tot opname in het ziekenhuis</a:t>
            </a:r>
          </a:p>
          <a:p>
            <a:endParaRPr lang="nl-NL" sz="2400" dirty="0">
              <a:latin typeface="Roboto" panose="02000000000000000000" pitchFamily="2" charset="0"/>
              <a:ea typeface="Roboto" panose="02000000000000000000" pitchFamily="2" charset="0"/>
            </a:endParaRPr>
          </a:p>
          <a:p>
            <a:pPr marL="0" indent="0"/>
            <a:endParaRPr lang="nl-NL" sz="2400"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Achtergrond en doel</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0050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39" y="2371761"/>
            <a:ext cx="10392565" cy="4351338"/>
          </a:xfrm>
        </p:spPr>
        <p:txBody>
          <a:bodyPr>
            <a:normAutofit/>
          </a:bodyPr>
          <a:lstStyle/>
          <a:p>
            <a:pPr marL="0" indent="0">
              <a:buNone/>
            </a:pPr>
            <a:r>
              <a:rPr lang="nl-NL" sz="2200" b="1" dirty="0">
                <a:latin typeface="Roboto" panose="02000000000000000000" pitchFamily="2" charset="0"/>
                <a:ea typeface="Roboto" panose="02000000000000000000" pitchFamily="2" charset="0"/>
              </a:rPr>
              <a:t>Redenen voor insturen naar ziekenhuis</a:t>
            </a:r>
          </a:p>
          <a:p>
            <a:pPr marL="579438" lvl="3" indent="-255588"/>
            <a:r>
              <a:rPr lang="nl-NL" dirty="0">
                <a:latin typeface="Roboto" panose="02000000000000000000" pitchFamily="2" charset="0"/>
                <a:ea typeface="Roboto" panose="02000000000000000000" pitchFamily="2" charset="0"/>
              </a:rPr>
              <a:t>Noodzaak tot diagnostiek die niet op korte termijn poliklinisch mogelijk is (zoals: uitsluiten DVT middels echo)</a:t>
            </a:r>
          </a:p>
          <a:p>
            <a:pPr marL="579438" lvl="3" indent="-255588"/>
            <a:r>
              <a:rPr lang="nl-NL" dirty="0">
                <a:latin typeface="Roboto" panose="02000000000000000000" pitchFamily="2" charset="0"/>
                <a:ea typeface="Roboto" panose="02000000000000000000" pitchFamily="2" charset="0"/>
              </a:rPr>
              <a:t>Noodzaak tot intraveneuze therapie: falen op orale therapie, braken, bekende MRSA kolonisatie</a:t>
            </a:r>
          </a:p>
          <a:p>
            <a:pPr marL="579438" lvl="3" indent="-255588"/>
            <a:r>
              <a:rPr lang="nl-NL" dirty="0">
                <a:latin typeface="Roboto" panose="02000000000000000000" pitchFamily="2" charset="0"/>
                <a:ea typeface="Roboto" panose="02000000000000000000" pitchFamily="2" charset="0"/>
              </a:rPr>
              <a:t>Optreden van complicaties</a:t>
            </a:r>
          </a:p>
          <a:p>
            <a:pPr marL="285750" indent="-285750"/>
            <a:endParaRPr lang="nl-NL" dirty="0">
              <a:latin typeface="Roboto" panose="02000000000000000000" pitchFamily="2" charset="0"/>
              <a:ea typeface="Roboto" panose="02000000000000000000" pitchFamily="2" charset="0"/>
            </a:endParaRPr>
          </a:p>
          <a:p>
            <a:endParaRPr lang="nl-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3644166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39" y="2371761"/>
            <a:ext cx="10392565" cy="4351338"/>
          </a:xfrm>
        </p:spPr>
        <p:txBody>
          <a:bodyPr>
            <a:normAutofit/>
          </a:bodyPr>
          <a:lstStyle/>
          <a:p>
            <a:pPr marL="0" indent="0">
              <a:buNone/>
            </a:pPr>
            <a:r>
              <a:rPr lang="nl-NL" sz="2200" dirty="0">
                <a:latin typeface="Roboto" panose="02000000000000000000" pitchFamily="2" charset="0"/>
                <a:ea typeface="Roboto" panose="02000000000000000000" pitchFamily="2" charset="0"/>
              </a:rPr>
              <a:t>Complicaties</a:t>
            </a:r>
          </a:p>
          <a:p>
            <a:pPr lvl="1"/>
            <a:r>
              <a:rPr lang="nl-NL" sz="1800" b="1" dirty="0">
                <a:latin typeface="Roboto" panose="02000000000000000000" pitchFamily="2" charset="0"/>
                <a:ea typeface="Roboto" panose="02000000000000000000" pitchFamily="2" charset="0"/>
              </a:rPr>
              <a:t>Abcesvorming</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Koorts, veel pijn en zwelling, onvoldoende effect orale therapie </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Vaak drainage en intraveneuze therapie nodig</a:t>
            </a:r>
          </a:p>
          <a:p>
            <a:pPr lvl="1"/>
            <a:r>
              <a:rPr lang="nl-NL" sz="1800" b="1" dirty="0">
                <a:latin typeface="Roboto" panose="02000000000000000000" pitchFamily="2" charset="0"/>
                <a:ea typeface="Roboto" panose="02000000000000000000" pitchFamily="2" charset="0"/>
                <a:sym typeface="Wingdings" panose="05000000000000000000" pitchFamily="2" charset="2"/>
              </a:rPr>
              <a:t>Sepsis</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Koorts, hypotensie, </a:t>
            </a:r>
            <a:r>
              <a:rPr lang="nl-NL" sz="1600" dirty="0" err="1">
                <a:latin typeface="Roboto" panose="02000000000000000000" pitchFamily="2" charset="0"/>
                <a:ea typeface="Roboto" panose="02000000000000000000" pitchFamily="2" charset="0"/>
                <a:sym typeface="Wingdings" panose="05000000000000000000" pitchFamily="2" charset="2"/>
              </a:rPr>
              <a:t>tachypnoe</a:t>
            </a:r>
            <a:r>
              <a:rPr lang="nl-NL" sz="1600" dirty="0">
                <a:latin typeface="Roboto" panose="02000000000000000000" pitchFamily="2" charset="0"/>
                <a:ea typeface="Roboto" panose="02000000000000000000" pitchFamily="2" charset="0"/>
                <a:sym typeface="Wingdings" panose="05000000000000000000" pitchFamily="2" charset="2"/>
              </a:rPr>
              <a:t>, tachycardie, verwardheid</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Noodzaak tot intraveneuze therapie</a:t>
            </a:r>
          </a:p>
          <a:p>
            <a:pPr lvl="1"/>
            <a:r>
              <a:rPr lang="nl-NL" sz="1800" b="1" i="1" dirty="0">
                <a:latin typeface="Roboto" panose="02000000000000000000" pitchFamily="2" charset="0"/>
                <a:ea typeface="Roboto" panose="02000000000000000000" pitchFamily="2" charset="0"/>
                <a:sym typeface="Wingdings" panose="05000000000000000000" pitchFamily="2" charset="2"/>
              </a:rPr>
              <a:t>S. aureus </a:t>
            </a:r>
            <a:r>
              <a:rPr lang="nl-NL" sz="1800" b="1" dirty="0" err="1">
                <a:latin typeface="Roboto" panose="02000000000000000000" pitchFamily="2" charset="0"/>
                <a:ea typeface="Roboto" panose="02000000000000000000" pitchFamily="2" charset="0"/>
                <a:sym typeface="Wingdings" panose="05000000000000000000" pitchFamily="2" charset="2"/>
              </a:rPr>
              <a:t>bacteriëmie</a:t>
            </a:r>
            <a:endParaRPr lang="nl-NL" sz="1800" b="1" dirty="0">
              <a:latin typeface="Roboto" panose="02000000000000000000" pitchFamily="2" charset="0"/>
              <a:ea typeface="Roboto" panose="02000000000000000000" pitchFamily="2" charset="0"/>
              <a:sym typeface="Wingdings" panose="05000000000000000000" pitchFamily="2" charset="2"/>
            </a:endParaRP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Zieke patiënt, vaak klinisch beeld sepsis</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Noodzaak tot (langdurige) intraveneuze therapie, </a:t>
            </a:r>
            <a:r>
              <a:rPr lang="nl-NL" sz="1600" dirty="0" err="1">
                <a:latin typeface="Roboto" panose="02000000000000000000" pitchFamily="2" charset="0"/>
                <a:ea typeface="Roboto" panose="02000000000000000000" pitchFamily="2" charset="0"/>
                <a:sym typeface="Wingdings" panose="05000000000000000000" pitchFamily="2" charset="2"/>
              </a:rPr>
              <a:t>cave</a:t>
            </a:r>
            <a:r>
              <a:rPr lang="nl-NL" sz="1600" dirty="0">
                <a:latin typeface="Roboto" panose="02000000000000000000" pitchFamily="2" charset="0"/>
                <a:ea typeface="Roboto" panose="02000000000000000000" pitchFamily="2" charset="0"/>
                <a:sym typeface="Wingdings" panose="05000000000000000000" pitchFamily="2" charset="2"/>
              </a:rPr>
              <a:t> endocarditis</a:t>
            </a:r>
          </a:p>
          <a:p>
            <a:pPr lvl="1"/>
            <a:r>
              <a:rPr lang="nl-NL" sz="1800" b="1" dirty="0" err="1">
                <a:latin typeface="Roboto" panose="02000000000000000000" pitchFamily="2" charset="0"/>
                <a:ea typeface="Roboto" panose="02000000000000000000" pitchFamily="2" charset="0"/>
                <a:sym typeface="Wingdings" panose="05000000000000000000" pitchFamily="2" charset="2"/>
              </a:rPr>
              <a:t>Fasciitis</a:t>
            </a:r>
            <a:r>
              <a:rPr lang="nl-NL" sz="1800" b="1" dirty="0">
                <a:latin typeface="Roboto" panose="02000000000000000000" pitchFamily="2" charset="0"/>
                <a:ea typeface="Roboto" panose="02000000000000000000" pitchFamily="2" charset="0"/>
                <a:sym typeface="Wingdings" panose="05000000000000000000" pitchFamily="2" charset="2"/>
              </a:rPr>
              <a:t> </a:t>
            </a:r>
            <a:r>
              <a:rPr lang="nl-NL" sz="1800" b="1" dirty="0" err="1">
                <a:latin typeface="Roboto" panose="02000000000000000000" pitchFamily="2" charset="0"/>
                <a:ea typeface="Roboto" panose="02000000000000000000" pitchFamily="2" charset="0"/>
                <a:sym typeface="Wingdings" panose="05000000000000000000" pitchFamily="2" charset="2"/>
              </a:rPr>
              <a:t>necroticans</a:t>
            </a:r>
            <a:r>
              <a:rPr lang="nl-NL" sz="1800" b="1" dirty="0">
                <a:latin typeface="Roboto" panose="02000000000000000000" pitchFamily="2" charset="0"/>
                <a:ea typeface="Roboto" panose="02000000000000000000" pitchFamily="2" charset="0"/>
                <a:sym typeface="Wingdings" panose="05000000000000000000" pitchFamily="2" charset="2"/>
              </a:rPr>
              <a:t> / gangreen van </a:t>
            </a:r>
            <a:r>
              <a:rPr lang="nl-NL" sz="1800" b="1" dirty="0" err="1">
                <a:latin typeface="Roboto" panose="02000000000000000000" pitchFamily="2" charset="0"/>
                <a:ea typeface="Roboto" panose="02000000000000000000" pitchFamily="2" charset="0"/>
                <a:sym typeface="Wingdings" panose="05000000000000000000" pitchFamily="2" charset="2"/>
              </a:rPr>
              <a:t>Fournier</a:t>
            </a:r>
            <a:endParaRPr lang="nl-NL" sz="1800" b="1" dirty="0">
              <a:latin typeface="Roboto" panose="02000000000000000000" pitchFamily="2" charset="0"/>
              <a:ea typeface="Roboto" panose="02000000000000000000" pitchFamily="2" charset="0"/>
              <a:sym typeface="Wingdings" panose="05000000000000000000" pitchFamily="2" charset="2"/>
            </a:endParaRP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Disproportioneel veel pijn, zieke patiënt, soms </a:t>
            </a:r>
            <a:r>
              <a:rPr lang="nl-NL" sz="1600" dirty="0" err="1">
                <a:latin typeface="Roboto" panose="02000000000000000000" pitchFamily="2" charset="0"/>
                <a:ea typeface="Roboto" panose="02000000000000000000" pitchFamily="2" charset="0"/>
                <a:sym typeface="Wingdings" panose="05000000000000000000" pitchFamily="2" charset="2"/>
              </a:rPr>
              <a:t>crepitaties</a:t>
            </a:r>
            <a:r>
              <a:rPr lang="nl-NL" sz="1600" dirty="0">
                <a:latin typeface="Roboto" panose="02000000000000000000" pitchFamily="2" charset="0"/>
                <a:ea typeface="Roboto" panose="02000000000000000000" pitchFamily="2" charset="0"/>
                <a:sym typeface="Wingdings" panose="05000000000000000000" pitchFamily="2" charset="2"/>
              </a:rPr>
              <a:t> huid</a:t>
            </a:r>
          </a:p>
          <a:p>
            <a:pPr marL="1255713" lvl="7" indent="-230188"/>
            <a:r>
              <a:rPr lang="nl-NL" sz="1600" dirty="0">
                <a:latin typeface="Roboto" panose="02000000000000000000" pitchFamily="2" charset="0"/>
                <a:ea typeface="Roboto" panose="02000000000000000000" pitchFamily="2" charset="0"/>
                <a:sym typeface="Wingdings" panose="05000000000000000000" pitchFamily="2" charset="2"/>
              </a:rPr>
              <a:t>Noodzaak tot chirurgie, IC opname, intraveneuze therapie</a:t>
            </a:r>
          </a:p>
          <a:p>
            <a:pPr lvl="4"/>
            <a:endParaRPr lang="nl-NL" b="1" dirty="0">
              <a:latin typeface="Roboto" panose="02000000000000000000" pitchFamily="2" charset="0"/>
              <a:ea typeface="Roboto" panose="02000000000000000000" pitchFamily="2" charset="0"/>
              <a:sym typeface="Wingdings" panose="05000000000000000000" pitchFamily="2" charset="2"/>
            </a:endParaRPr>
          </a:p>
          <a:p>
            <a:pPr lvl="1"/>
            <a:endParaRPr lang="nl-NL" b="1" dirty="0">
              <a:latin typeface="Roboto" panose="02000000000000000000" pitchFamily="2" charset="0"/>
              <a:ea typeface="Roboto" panose="02000000000000000000" pitchFamily="2" charset="0"/>
            </a:endParaRPr>
          </a:p>
          <a:p>
            <a:pPr marL="285750" indent="-285750"/>
            <a:endParaRPr lang="nl-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1400152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nl-NL" sz="2200" b="1" dirty="0">
                <a:latin typeface="Roboto" panose="02000000000000000000" pitchFamily="2" charset="0"/>
                <a:ea typeface="Roboto" panose="02000000000000000000" pitchFamily="2" charset="0"/>
              </a:rPr>
              <a:t>Beleid bij recidiverende infecties (2 of meer infecties per jaar)</a:t>
            </a:r>
          </a:p>
          <a:p>
            <a:pPr marL="539750" lvl="4" indent="-182563"/>
            <a:r>
              <a:rPr lang="nl-NL" dirty="0">
                <a:latin typeface="Roboto" panose="02000000000000000000" pitchFamily="2" charset="0"/>
                <a:ea typeface="Roboto" panose="02000000000000000000" pitchFamily="2" charset="0"/>
              </a:rPr>
              <a:t>Zijn er risicofactoren weg te nemen</a:t>
            </a:r>
            <a:r>
              <a:rPr lang="nl-NL" sz="1400" dirty="0">
                <a:latin typeface="Roboto" panose="02000000000000000000" pitchFamily="2" charset="0"/>
                <a:ea typeface="Roboto" panose="02000000000000000000" pitchFamily="2" charset="0"/>
              </a:rPr>
              <a:t>?</a:t>
            </a:r>
            <a:r>
              <a:rPr lang="nl-NL" sz="1200" dirty="0">
                <a:latin typeface="Roboto" panose="02000000000000000000" pitchFamily="2" charset="0"/>
                <a:ea typeface="Roboto" panose="02000000000000000000" pitchFamily="2" charset="0"/>
              </a:rPr>
              <a:t> </a:t>
            </a:r>
            <a:r>
              <a:rPr lang="nl-NL" dirty="0">
                <a:latin typeface="Roboto" panose="02000000000000000000" pitchFamily="2" charset="0"/>
                <a:ea typeface="Roboto" panose="02000000000000000000" pitchFamily="2" charset="0"/>
              </a:rPr>
              <a:t>Bv bij wondjes, eczeem, mycose voeten, oedeem, </a:t>
            </a:r>
            <a:r>
              <a:rPr lang="nl-NL" dirty="0" err="1">
                <a:latin typeface="Roboto" panose="02000000000000000000" pitchFamily="2" charset="0"/>
                <a:ea typeface="Roboto" panose="02000000000000000000" pitchFamily="2" charset="0"/>
              </a:rPr>
              <a:t>etc</a:t>
            </a:r>
            <a:endParaRPr lang="nl-NL" dirty="0">
              <a:latin typeface="Roboto" panose="02000000000000000000" pitchFamily="2" charset="0"/>
              <a:ea typeface="Roboto" panose="02000000000000000000" pitchFamily="2" charset="0"/>
            </a:endParaRPr>
          </a:p>
          <a:p>
            <a:pPr marL="539750" lvl="4" indent="-182563"/>
            <a:endParaRPr lang="nl-NL" dirty="0">
              <a:latin typeface="Roboto" panose="02000000000000000000" pitchFamily="2" charset="0"/>
              <a:ea typeface="Roboto" panose="02000000000000000000" pitchFamily="2" charset="0"/>
            </a:endParaRPr>
          </a:p>
          <a:p>
            <a:pPr marL="539750" lvl="4" indent="-182563"/>
            <a:r>
              <a:rPr lang="nl-NL" dirty="0">
                <a:latin typeface="Roboto" panose="02000000000000000000" pitchFamily="2" charset="0"/>
                <a:ea typeface="Roboto" panose="02000000000000000000" pitchFamily="2" charset="0"/>
              </a:rPr>
              <a:t>Is de verwekker bekend?</a:t>
            </a:r>
          </a:p>
          <a:p>
            <a:pPr marL="1033526" lvl="6" indent="-182563"/>
            <a:r>
              <a:rPr lang="nl-NL" sz="1600" dirty="0">
                <a:latin typeface="Roboto" panose="02000000000000000000" pitchFamily="2" charset="0"/>
                <a:ea typeface="Roboto" panose="02000000000000000000" pitchFamily="2" charset="0"/>
              </a:rPr>
              <a:t>Streptokokken</a:t>
            </a:r>
          </a:p>
          <a:p>
            <a:pPr marL="1262126" lvl="7" indent="-182563"/>
            <a:r>
              <a:rPr lang="nl-NL" sz="1600" dirty="0" err="1">
                <a:latin typeface="Roboto" panose="02000000000000000000" pitchFamily="2" charset="0"/>
                <a:ea typeface="Roboto" panose="02000000000000000000" pitchFamily="2" charset="0"/>
              </a:rPr>
              <a:t>penidural</a:t>
            </a:r>
            <a:r>
              <a:rPr lang="nl-NL" sz="1600" dirty="0">
                <a:latin typeface="Roboto" panose="02000000000000000000" pitchFamily="2" charset="0"/>
                <a:ea typeface="Roboto" panose="02000000000000000000" pitchFamily="2" charset="0"/>
              </a:rPr>
              <a:t> 1,2 miljoen EH intramusculair 1x per 3 a 4 weken, tenminste 6 maanden voortzetten, of</a:t>
            </a:r>
          </a:p>
          <a:p>
            <a:pPr marL="1262126" lvl="7" indent="-182563"/>
            <a:r>
              <a:rPr lang="nl-NL" sz="1600" dirty="0" err="1">
                <a:latin typeface="Roboto" panose="02000000000000000000" pitchFamily="2" charset="0"/>
                <a:ea typeface="Roboto" panose="02000000000000000000" pitchFamily="2" charset="0"/>
              </a:rPr>
              <a:t>feneticilline</a:t>
            </a:r>
            <a:r>
              <a:rPr lang="nl-NL" sz="1600" dirty="0">
                <a:latin typeface="Roboto" panose="02000000000000000000" pitchFamily="2" charset="0"/>
                <a:ea typeface="Roboto" panose="02000000000000000000" pitchFamily="2" charset="0"/>
              </a:rPr>
              <a:t> 1dd 500 mg per os, tenminste 6 </a:t>
            </a:r>
            <a:r>
              <a:rPr lang="nl-NL" sz="1600" dirty="0" err="1">
                <a:latin typeface="Roboto" panose="02000000000000000000" pitchFamily="2" charset="0"/>
                <a:ea typeface="Roboto" panose="02000000000000000000" pitchFamily="2" charset="0"/>
              </a:rPr>
              <a:t>mnd</a:t>
            </a:r>
            <a:r>
              <a:rPr lang="nl-NL" sz="1600" dirty="0">
                <a:latin typeface="Roboto" panose="02000000000000000000" pitchFamily="2" charset="0"/>
                <a:ea typeface="Roboto" panose="02000000000000000000" pitchFamily="2" charset="0"/>
              </a:rPr>
              <a:t> voortzetten</a:t>
            </a:r>
          </a:p>
          <a:p>
            <a:pPr marL="1033526" lvl="6" indent="-182563"/>
            <a:r>
              <a:rPr lang="nl-NL" sz="1600" i="1" dirty="0">
                <a:latin typeface="Roboto" panose="02000000000000000000" pitchFamily="2" charset="0"/>
                <a:ea typeface="Roboto" panose="02000000000000000000" pitchFamily="2" charset="0"/>
              </a:rPr>
              <a:t>S. aureus</a:t>
            </a:r>
          </a:p>
          <a:p>
            <a:pPr marL="1262126" lvl="7" indent="-182563"/>
            <a:r>
              <a:rPr lang="nl-NL" sz="1600" dirty="0">
                <a:latin typeface="Roboto" panose="02000000000000000000" pitchFamily="2" charset="0"/>
                <a:ea typeface="Roboto" panose="02000000000000000000" pitchFamily="2" charset="0"/>
              </a:rPr>
              <a:t>test op dragerschap (kweken keel / neus / perineum), indien + dan dragerschapsbehandeling iom arts-microbioloog</a:t>
            </a:r>
          </a:p>
          <a:p>
            <a:pPr marL="594931" lvl="5" indent="0">
              <a:buNone/>
            </a:pPr>
            <a:endParaRPr lang="nl-NL" dirty="0">
              <a:latin typeface="Roboto" panose="02000000000000000000" pitchFamily="2" charset="0"/>
              <a:ea typeface="Roboto" panose="02000000000000000000" pitchFamily="2" charset="0"/>
            </a:endParaRPr>
          </a:p>
          <a:p>
            <a:pPr marL="642937" lvl="4" indent="-285750"/>
            <a:r>
              <a:rPr lang="nl-NL" dirty="0">
                <a:latin typeface="Roboto" panose="02000000000000000000" pitchFamily="2" charset="0"/>
                <a:ea typeface="Roboto" panose="02000000000000000000" pitchFamily="2" charset="0"/>
              </a:rPr>
              <a:t>Is de verwekker niet bekend?</a:t>
            </a:r>
          </a:p>
          <a:p>
            <a:pPr marL="1136713" lvl="6" indent="-285750"/>
            <a:r>
              <a:rPr lang="nl-NL" sz="1600" dirty="0">
                <a:latin typeface="Roboto" panose="02000000000000000000" pitchFamily="2" charset="0"/>
                <a:ea typeface="Roboto" panose="02000000000000000000" pitchFamily="2" charset="0"/>
              </a:rPr>
              <a:t>Op proef </a:t>
            </a:r>
            <a:r>
              <a:rPr lang="nl-NL" sz="1600" dirty="0" err="1">
                <a:latin typeface="Roboto" panose="02000000000000000000" pitchFamily="2" charset="0"/>
                <a:ea typeface="Roboto" panose="02000000000000000000" pitchFamily="2" charset="0"/>
              </a:rPr>
              <a:t>penidural</a:t>
            </a:r>
            <a:r>
              <a:rPr lang="nl-NL" sz="1600" dirty="0">
                <a:latin typeface="Roboto" panose="02000000000000000000" pitchFamily="2" charset="0"/>
                <a:ea typeface="Roboto" panose="02000000000000000000" pitchFamily="2" charset="0"/>
              </a:rPr>
              <a:t>. Indien recidief onder </a:t>
            </a:r>
            <a:r>
              <a:rPr lang="nl-NL" sz="1600" dirty="0" err="1">
                <a:latin typeface="Roboto" panose="02000000000000000000" pitchFamily="2" charset="0"/>
                <a:ea typeface="Roboto" panose="02000000000000000000" pitchFamily="2" charset="0"/>
              </a:rPr>
              <a:t>penidural</a:t>
            </a:r>
            <a:r>
              <a:rPr lang="nl-NL" sz="1600" dirty="0">
                <a:latin typeface="Roboto" panose="02000000000000000000" pitchFamily="2" charset="0"/>
                <a:ea typeface="Roboto" panose="02000000000000000000" pitchFamily="2" charset="0"/>
              </a:rPr>
              <a:t>: stoppen, testen op dragerschap </a:t>
            </a:r>
            <a:r>
              <a:rPr lang="nl-NL" sz="1600" i="1" dirty="0">
                <a:latin typeface="Roboto" panose="02000000000000000000" pitchFamily="2" charset="0"/>
                <a:ea typeface="Roboto" panose="02000000000000000000" pitchFamily="2" charset="0"/>
              </a:rPr>
              <a:t>S. aureus </a:t>
            </a:r>
            <a:r>
              <a:rPr lang="nl-NL" sz="1600" dirty="0">
                <a:latin typeface="Roboto" panose="02000000000000000000" pitchFamily="2" charset="0"/>
                <a:ea typeface="Roboto" panose="02000000000000000000" pitchFamily="2" charset="0"/>
              </a:rPr>
              <a:t>en </a:t>
            </a:r>
            <a:r>
              <a:rPr lang="nl-NL" sz="1600" dirty="0" err="1">
                <a:latin typeface="Roboto" panose="02000000000000000000" pitchFamily="2" charset="0"/>
                <a:ea typeface="Roboto" panose="02000000000000000000" pitchFamily="2" charset="0"/>
              </a:rPr>
              <a:t>evt</a:t>
            </a:r>
            <a:r>
              <a:rPr lang="nl-NL" sz="1600" dirty="0">
                <a:latin typeface="Roboto" panose="02000000000000000000" pitchFamily="2" charset="0"/>
                <a:ea typeface="Roboto" panose="02000000000000000000" pitchFamily="2" charset="0"/>
              </a:rPr>
              <a:t> dragerschapsbehandeling</a:t>
            </a:r>
            <a:endParaRPr lang="nl-NL" sz="1600" i="1" dirty="0">
              <a:latin typeface="Roboto" panose="02000000000000000000" pitchFamily="2" charset="0"/>
              <a:ea typeface="Roboto" panose="02000000000000000000" pitchFamily="2" charset="0"/>
            </a:endParaRPr>
          </a:p>
          <a:p>
            <a:pPr marL="357187" lvl="4" indent="0">
              <a:buNone/>
            </a:pPr>
            <a:endParaRPr lang="nl-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Cellulitis en erysipelas</a:t>
            </a:r>
          </a:p>
        </p:txBody>
      </p:sp>
    </p:spTree>
    <p:extLst>
      <p:ext uri="{BB962C8B-B14F-4D97-AF65-F5344CB8AC3E}">
        <p14:creationId xmlns:p14="http://schemas.microsoft.com/office/powerpoint/2010/main" val="158974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en-NL" sz="2200" b="1" dirty="0">
                <a:latin typeface="Roboto" panose="02000000000000000000" pitchFamily="2" charset="0"/>
                <a:ea typeface="Roboto" panose="02000000000000000000" pitchFamily="2" charset="0"/>
              </a:rPr>
              <a:t>Mw Houben, 76 jr</a:t>
            </a:r>
          </a:p>
          <a:p>
            <a:pPr marL="573786" lvl="3" indent="-285750"/>
            <a:r>
              <a:rPr lang="en-NL" dirty="0">
                <a:latin typeface="Roboto" panose="02000000000000000000" pitchFamily="2" charset="0"/>
                <a:ea typeface="Roboto" panose="02000000000000000000" pitchFamily="2" charset="0"/>
              </a:rPr>
              <a:t>VG: Hypertensie, DVT links (2014), voorwandinfarct (2018) met nadien HFrEF +/-  35%</a:t>
            </a:r>
          </a:p>
          <a:p>
            <a:pPr marL="573786" lvl="3" indent="-285750"/>
            <a:r>
              <a:rPr lang="en-NL" dirty="0">
                <a:latin typeface="Roboto" panose="02000000000000000000" pitchFamily="2" charset="0"/>
                <a:ea typeface="Roboto" panose="02000000000000000000" pitchFamily="2" charset="0"/>
              </a:rPr>
              <a:t>Recent collumfractuur links na val wv THP, opname gecompliceerd door delier en HAP</a:t>
            </a:r>
          </a:p>
          <a:p>
            <a:pPr marL="573786" lvl="3" indent="-285750"/>
            <a:r>
              <a:rPr lang="en-NL" dirty="0">
                <a:latin typeface="Roboto" panose="02000000000000000000" pitchFamily="2" charset="0"/>
                <a:ea typeface="Roboto" panose="02000000000000000000" pitchFamily="2" charset="0"/>
              </a:rPr>
              <a:t>Sinds 5 dagen in verpleeghuis voor geriatrische revalidatie</a:t>
            </a:r>
          </a:p>
          <a:p>
            <a:pPr marL="573786" lvl="3" indent="-285750"/>
            <a:r>
              <a:rPr lang="en-NL" dirty="0">
                <a:latin typeface="Roboto" panose="02000000000000000000" pitchFamily="2" charset="0"/>
                <a:ea typeface="Roboto" panose="02000000000000000000" pitchFamily="2" charset="0"/>
              </a:rPr>
              <a:t>Rx amlodipine 1dd10, bisoprolol 1dd5, spironolacton 1dd25, bumetanide 2dd1, ascal 1dd100</a:t>
            </a:r>
          </a:p>
          <a:p>
            <a:pPr marL="573786" lvl="3" indent="-285750"/>
            <a:endParaRPr lang="en-NL" dirty="0">
              <a:latin typeface="Roboto" panose="02000000000000000000" pitchFamily="2" charset="0"/>
              <a:ea typeface="Roboto" panose="02000000000000000000" pitchFamily="2" charset="0"/>
            </a:endParaRPr>
          </a:p>
          <a:p>
            <a:pPr marL="0" indent="0">
              <a:buNone/>
            </a:pPr>
            <a:r>
              <a:rPr lang="en-NL" sz="2200" b="1" dirty="0">
                <a:latin typeface="Roboto" panose="02000000000000000000" pitchFamily="2" charset="0"/>
                <a:ea typeface="Roboto" panose="02000000000000000000" pitchFamily="2" charset="0"/>
              </a:rPr>
              <a:t>Bij verzorging rood en dik linker onderbeen opgevallen, pijnlijk bij aanraken</a:t>
            </a:r>
          </a:p>
          <a:p>
            <a:pPr marL="573786" lvl="3" indent="-285750"/>
            <a:r>
              <a:rPr lang="en-NL" dirty="0">
                <a:latin typeface="Roboto" panose="02000000000000000000" pitchFamily="2" charset="0"/>
                <a:ea typeface="Roboto" panose="02000000000000000000" pitchFamily="2" charset="0"/>
              </a:rPr>
              <a:t>Geen zieke indruk</a:t>
            </a:r>
          </a:p>
          <a:p>
            <a:pPr marL="573786" lvl="3" indent="-285750"/>
            <a:r>
              <a:rPr lang="en-NL" dirty="0">
                <a:latin typeface="Roboto" panose="02000000000000000000" pitchFamily="2" charset="0"/>
                <a:ea typeface="Roboto" panose="02000000000000000000" pitchFamily="2" charset="0"/>
              </a:rPr>
              <a:t>T 37.9, RR 150/95, pols 75</a:t>
            </a:r>
          </a:p>
          <a:p>
            <a:pPr marL="573786" lvl="3" indent="-285750"/>
            <a:r>
              <a:rPr lang="en-NL" dirty="0" smtClean="0">
                <a:latin typeface="Roboto" panose="02000000000000000000" pitchFamily="2" charset="0"/>
                <a:ea typeface="Roboto" panose="02000000000000000000" pitchFamily="2" charset="0"/>
              </a:rPr>
              <a:t>Been:</a:t>
            </a:r>
          </a:p>
          <a:p>
            <a:pPr marL="0" indent="0"/>
            <a:endParaRPr lang="en-NL" sz="1800" dirty="0">
              <a:latin typeface="Roboto" panose="02000000000000000000" pitchFamily="2" charset="0"/>
              <a:ea typeface="Roboto" panose="02000000000000000000" pitchFamily="2" charset="0"/>
            </a:endParaRPr>
          </a:p>
        </p:txBody>
      </p:sp>
      <p:sp>
        <p:nvSpPr>
          <p:cNvPr id="7" name="Rechthoek 6">
            <a:extLst>
              <a:ext uri="{FF2B5EF4-FFF2-40B4-BE49-F238E27FC236}">
                <a16:creationId xmlns:a16="http://schemas.microsoft.com/office/drawing/2014/main" id="{E88A0836-7795-C28A-877A-A93A64FB4E28}"/>
              </a:ext>
            </a:extLst>
          </p:cNvPr>
          <p:cNvSpPr/>
          <p:nvPr/>
        </p:nvSpPr>
        <p:spPr>
          <a:xfrm>
            <a:off x="624840" y="1203498"/>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Casus 1</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55296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en-NL" sz="2200" b="1" dirty="0">
                <a:latin typeface="Roboto" panose="02000000000000000000" pitchFamily="2" charset="0"/>
                <a:ea typeface="Roboto" panose="02000000000000000000" pitchFamily="2" charset="0"/>
              </a:rPr>
              <a:t>Mw Houben, 76 jr</a:t>
            </a:r>
          </a:p>
          <a:p>
            <a:pPr marL="573786" lvl="3" indent="-285750"/>
            <a:r>
              <a:rPr lang="en-NL" dirty="0">
                <a:latin typeface="Roboto" panose="02000000000000000000" pitchFamily="2" charset="0"/>
                <a:ea typeface="Roboto" panose="02000000000000000000" pitchFamily="2" charset="0"/>
              </a:rPr>
              <a:t>VG: Hypertensie, DVT links (2014), voorwandinfarct (2018) met nadien HFrEF +/-  35%</a:t>
            </a:r>
          </a:p>
          <a:p>
            <a:pPr marL="573786" lvl="3" indent="-285750"/>
            <a:r>
              <a:rPr lang="en-NL" dirty="0">
                <a:latin typeface="Roboto" panose="02000000000000000000" pitchFamily="2" charset="0"/>
                <a:ea typeface="Roboto" panose="02000000000000000000" pitchFamily="2" charset="0"/>
              </a:rPr>
              <a:t>Recent collumfractuur links na val wv THP, opname gecompliceerd door delier en HAP</a:t>
            </a:r>
          </a:p>
          <a:p>
            <a:pPr marL="573786" lvl="3" indent="-285750"/>
            <a:r>
              <a:rPr lang="en-NL" dirty="0">
                <a:latin typeface="Roboto" panose="02000000000000000000" pitchFamily="2" charset="0"/>
                <a:ea typeface="Roboto" panose="02000000000000000000" pitchFamily="2" charset="0"/>
              </a:rPr>
              <a:t>Sinds 5 dagen in verpleeghuis voor geriatrische revalidatie</a:t>
            </a:r>
          </a:p>
          <a:p>
            <a:pPr marL="573786" lvl="3" indent="-285750"/>
            <a:r>
              <a:rPr lang="en-NL" dirty="0">
                <a:latin typeface="Roboto" panose="02000000000000000000" pitchFamily="2" charset="0"/>
                <a:ea typeface="Roboto" panose="02000000000000000000" pitchFamily="2" charset="0"/>
              </a:rPr>
              <a:t>Rx amlodipine 1dd10, bisoprolol 1dd5, spironolacton 1dd25, bumetanide 2dd1, ascal 1dd100</a:t>
            </a:r>
          </a:p>
          <a:p>
            <a:pPr marL="573786" lvl="3" indent="-285750"/>
            <a:endParaRPr lang="en-NL" dirty="0">
              <a:latin typeface="Roboto" panose="02000000000000000000" pitchFamily="2" charset="0"/>
              <a:ea typeface="Roboto" panose="02000000000000000000" pitchFamily="2" charset="0"/>
            </a:endParaRPr>
          </a:p>
          <a:p>
            <a:pPr marL="0" indent="0">
              <a:buNone/>
            </a:pPr>
            <a:r>
              <a:rPr lang="en-NL" sz="2200" b="1" dirty="0">
                <a:latin typeface="Roboto" panose="02000000000000000000" pitchFamily="2" charset="0"/>
                <a:ea typeface="Roboto" panose="02000000000000000000" pitchFamily="2" charset="0"/>
              </a:rPr>
              <a:t>Bij verzorging rood en dik linker onderbeen opgevallen, pijnlijk bij aanraken</a:t>
            </a:r>
          </a:p>
          <a:p>
            <a:pPr marL="573786" lvl="3" indent="-285750"/>
            <a:r>
              <a:rPr lang="en-NL" dirty="0">
                <a:latin typeface="Roboto" panose="02000000000000000000" pitchFamily="2" charset="0"/>
                <a:ea typeface="Roboto" panose="02000000000000000000" pitchFamily="2" charset="0"/>
              </a:rPr>
              <a:t>Geen zieke indruk</a:t>
            </a:r>
          </a:p>
          <a:p>
            <a:pPr marL="573786" lvl="3" indent="-285750"/>
            <a:r>
              <a:rPr lang="en-NL" dirty="0">
                <a:latin typeface="Roboto" panose="02000000000000000000" pitchFamily="2" charset="0"/>
                <a:ea typeface="Roboto" panose="02000000000000000000" pitchFamily="2" charset="0"/>
              </a:rPr>
              <a:t>T 37.9, RR 150/95, pols 75</a:t>
            </a:r>
          </a:p>
          <a:p>
            <a:pPr marL="573786" lvl="3" indent="-285750"/>
            <a:r>
              <a:rPr lang="en-NL" dirty="0">
                <a:latin typeface="Roboto" panose="02000000000000000000" pitchFamily="2" charset="0"/>
                <a:ea typeface="Roboto" panose="02000000000000000000" pitchFamily="2" charset="0"/>
              </a:rPr>
              <a:t>Been:</a:t>
            </a:r>
            <a:r>
              <a:rPr lang="nl-NL" dirty="0">
                <a:latin typeface="Roboto" panose="02000000000000000000" pitchFamily="2" charset="0"/>
                <a:ea typeface="Roboto" panose="02000000000000000000" pitchFamily="2" charset="0"/>
              </a:rPr>
              <a:t> zie foto</a:t>
            </a:r>
          </a:p>
          <a:p>
            <a:pPr marL="288036" lvl="3" indent="0">
              <a:buNone/>
            </a:pPr>
            <a:endParaRPr lang="nl-NL" b="1" dirty="0">
              <a:latin typeface="Roboto" panose="02000000000000000000" pitchFamily="2" charset="0"/>
              <a:ea typeface="Roboto" panose="02000000000000000000" pitchFamily="2" charset="0"/>
            </a:endParaRPr>
          </a:p>
          <a:p>
            <a:pPr marL="0" lvl="2" indent="-169164">
              <a:buNone/>
            </a:pPr>
            <a:r>
              <a:rPr lang="nl-NL" sz="2200" b="1" dirty="0">
                <a:latin typeface="Roboto" panose="02000000000000000000" pitchFamily="2" charset="0"/>
                <a:ea typeface="Roboto" panose="02000000000000000000" pitchFamily="2" charset="0"/>
              </a:rPr>
              <a:t>Wat doe je?</a:t>
            </a:r>
            <a:endParaRPr lang="en-NL" sz="2200" b="1" dirty="0">
              <a:latin typeface="Roboto" panose="02000000000000000000" pitchFamily="2" charset="0"/>
              <a:ea typeface="Roboto" panose="02000000000000000000" pitchFamily="2" charset="0"/>
            </a:endParaRPr>
          </a:p>
          <a:p>
            <a:pPr marL="0" indent="0"/>
            <a:endParaRPr lang="en-NL" sz="1800" dirty="0">
              <a:latin typeface="Roboto" panose="02000000000000000000" pitchFamily="2" charset="0"/>
              <a:ea typeface="Roboto" panose="02000000000000000000" pitchFamily="2" charset="0"/>
            </a:endParaRPr>
          </a:p>
        </p:txBody>
      </p:sp>
      <p:sp>
        <p:nvSpPr>
          <p:cNvPr id="7" name="Rechthoek 6">
            <a:extLst>
              <a:ext uri="{FF2B5EF4-FFF2-40B4-BE49-F238E27FC236}">
                <a16:creationId xmlns:a16="http://schemas.microsoft.com/office/drawing/2014/main" id="{E88A0836-7795-C28A-877A-A93A64FB4E28}"/>
              </a:ext>
            </a:extLst>
          </p:cNvPr>
          <p:cNvSpPr/>
          <p:nvPr/>
        </p:nvSpPr>
        <p:spPr>
          <a:xfrm>
            <a:off x="624840" y="1203498"/>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Casus 1</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084644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7" name="Picture 2" descr="Deep vein thrombosis in the leg - Stock Image - C011/7382 - Science Photo  Library">
            <a:extLst>
              <a:ext uri="{FF2B5EF4-FFF2-40B4-BE49-F238E27FC236}">
                <a16:creationId xmlns:a16="http://schemas.microsoft.com/office/drawing/2014/main" id="{E99E00E9-6AD6-014C-834A-0016ED477F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847528" y="404664"/>
            <a:ext cx="8104336" cy="5379253"/>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6F9D29A9-CDBF-A348-AF43-DCCDB3E14FD3}"/>
              </a:ext>
            </a:extLst>
          </p:cNvPr>
          <p:cNvSpPr/>
          <p:nvPr/>
        </p:nvSpPr>
        <p:spPr>
          <a:xfrm>
            <a:off x="292567" y="5736183"/>
            <a:ext cx="11606866" cy="584775"/>
          </a:xfrm>
          <a:prstGeom prst="rect">
            <a:avLst/>
          </a:prstGeom>
        </p:spPr>
        <p:txBody>
          <a:bodyPr wrap="square">
            <a:spAutoFit/>
          </a:bodyPr>
          <a:lstStyle/>
          <a:p>
            <a:r>
              <a:rPr lang="nl-NL" sz="800" b="1" dirty="0"/>
              <a:t>Bron:</a:t>
            </a:r>
            <a:r>
              <a:rPr lang="nl-NL" sz="800" dirty="0"/>
              <a:t/>
            </a:r>
            <a:br>
              <a:rPr lang="nl-NL" sz="800" dirty="0"/>
            </a:br>
            <a:r>
              <a:rPr lang="nl-NL" sz="800" dirty="0" err="1"/>
              <a:t>Marazzi</a:t>
            </a:r>
            <a:r>
              <a:rPr lang="nl-NL" sz="800" dirty="0"/>
              <a:t>, P.</a:t>
            </a:r>
            <a:r>
              <a:rPr lang="nl-NL" sz="800" i="1" dirty="0"/>
              <a:t> </a:t>
            </a:r>
            <a:r>
              <a:rPr lang="nl-NL" sz="800" dirty="0"/>
              <a:t>[afbeelding]. </a:t>
            </a:r>
            <a:r>
              <a:rPr lang="nl-NL" sz="800" dirty="0" err="1"/>
              <a:t>Science</a:t>
            </a:r>
            <a:r>
              <a:rPr lang="nl-NL" sz="800" dirty="0"/>
              <a:t> Photo Library.</a:t>
            </a:r>
            <a:br>
              <a:rPr lang="nl-NL" sz="800" dirty="0"/>
            </a:br>
            <a:r>
              <a:rPr lang="nl-NL" sz="800" i="1" dirty="0"/>
              <a:t>Aangepaste, fictieve casus voor scholingsdoeleinden</a:t>
            </a:r>
            <a:r>
              <a:rPr lang="nl-NL" sz="800" dirty="0"/>
              <a:t>.</a:t>
            </a:r>
          </a:p>
          <a:p>
            <a:endParaRPr lang="nl-NL" sz="800" dirty="0"/>
          </a:p>
        </p:txBody>
      </p:sp>
    </p:spTree>
    <p:extLst>
      <p:ext uri="{BB962C8B-B14F-4D97-AF65-F5344CB8AC3E}">
        <p14:creationId xmlns:p14="http://schemas.microsoft.com/office/powerpoint/2010/main" val="291447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en-NL" sz="2200" b="1" dirty="0">
                <a:latin typeface="Roboto" panose="02000000000000000000" pitchFamily="2" charset="0"/>
                <a:ea typeface="Roboto" panose="02000000000000000000" pitchFamily="2" charset="0"/>
              </a:rPr>
              <a:t>Wegens de immobilisatie en VG van DVT twijfel je tussen DVT en cellulitis</a:t>
            </a:r>
          </a:p>
          <a:p>
            <a:endParaRPr lang="en-NL" sz="2200" b="1" dirty="0">
              <a:latin typeface="Roboto" panose="02000000000000000000" pitchFamily="2" charset="0"/>
              <a:ea typeface="Roboto" panose="02000000000000000000" pitchFamily="2" charset="0"/>
            </a:endParaRPr>
          </a:p>
          <a:p>
            <a:pPr marL="0" indent="0">
              <a:buNone/>
            </a:pPr>
            <a:r>
              <a:rPr lang="en-NL" sz="2200" b="1" dirty="0">
                <a:latin typeface="Roboto" panose="02000000000000000000" pitchFamily="2" charset="0"/>
                <a:ea typeface="Roboto" panose="02000000000000000000" pitchFamily="2" charset="0"/>
              </a:rPr>
              <a:t>Je besluit pte in te sturen naar de S</a:t>
            </a:r>
            <a:r>
              <a:rPr lang="en-GB" sz="2200" b="1" dirty="0">
                <a:latin typeface="Roboto" panose="02000000000000000000" pitchFamily="2" charset="0"/>
                <a:ea typeface="Roboto" panose="02000000000000000000" pitchFamily="2" charset="0"/>
              </a:rPr>
              <a:t>EH</a:t>
            </a:r>
            <a:r>
              <a:rPr lang="en-NL" sz="2200" b="1" dirty="0">
                <a:latin typeface="Roboto" panose="02000000000000000000" pitchFamily="2" charset="0"/>
                <a:ea typeface="Roboto" panose="02000000000000000000" pitchFamily="2" charset="0"/>
              </a:rPr>
              <a:t> voor </a:t>
            </a:r>
            <a:r>
              <a:rPr lang="nl-NL" sz="2200" b="1" dirty="0">
                <a:latin typeface="Roboto" panose="02000000000000000000" pitchFamily="2" charset="0"/>
                <a:ea typeface="Roboto" panose="02000000000000000000" pitchFamily="2" charset="0"/>
              </a:rPr>
              <a:t>uitsluiten DVT</a:t>
            </a:r>
            <a:endParaRPr lang="en-NL" sz="2200" b="1" dirty="0">
              <a:latin typeface="Roboto" panose="02000000000000000000" pitchFamily="2" charset="0"/>
              <a:ea typeface="Roboto" panose="02000000000000000000" pitchFamily="2" charset="0"/>
            </a:endParaRPr>
          </a:p>
          <a:p>
            <a:endParaRPr lang="en-NL" sz="2200" b="1" dirty="0">
              <a:latin typeface="Roboto" panose="02000000000000000000" pitchFamily="2" charset="0"/>
              <a:ea typeface="Roboto" panose="02000000000000000000" pitchFamily="2" charset="0"/>
            </a:endParaRPr>
          </a:p>
          <a:p>
            <a:pPr marL="0" indent="0">
              <a:buNone/>
            </a:pPr>
            <a:r>
              <a:rPr lang="en-NL" sz="2200" b="1" dirty="0">
                <a:latin typeface="Roboto" panose="02000000000000000000" pitchFamily="2" charset="0"/>
                <a:ea typeface="Roboto" panose="02000000000000000000" pitchFamily="2" charset="0"/>
              </a:rPr>
              <a:t>Patiente komt enkele uren later terug met kort briefje:</a:t>
            </a:r>
          </a:p>
          <a:p>
            <a:pPr lvl="1"/>
            <a:r>
              <a:rPr lang="en-NL" sz="1800" dirty="0">
                <a:latin typeface="Roboto" panose="02000000000000000000" pitchFamily="2" charset="0"/>
                <a:ea typeface="Roboto" panose="02000000000000000000" pitchFamily="2" charset="0"/>
              </a:rPr>
              <a:t>Echo: geen DVT</a:t>
            </a:r>
          </a:p>
          <a:p>
            <a:pPr lvl="1"/>
            <a:r>
              <a:rPr lang="en-NL" sz="1800" dirty="0">
                <a:latin typeface="Roboto" panose="02000000000000000000" pitchFamily="2" charset="0"/>
                <a:ea typeface="Roboto" panose="02000000000000000000" pitchFamily="2" charset="0"/>
              </a:rPr>
              <a:t>Lab: d-dimeer 1200, CRP 45, leu 12.2</a:t>
            </a:r>
          </a:p>
          <a:p>
            <a:pPr lvl="1"/>
            <a:r>
              <a:rPr lang="en-NL" sz="1800" dirty="0">
                <a:latin typeface="Roboto" panose="02000000000000000000" pitchFamily="2" charset="0"/>
                <a:ea typeface="Roboto" panose="02000000000000000000" pitchFamily="2" charset="0"/>
              </a:rPr>
              <a:t>Conclusie: cellulitis linker onderbeen</a:t>
            </a:r>
          </a:p>
          <a:p>
            <a:pPr lvl="1"/>
            <a:r>
              <a:rPr lang="en-NL" sz="1800" dirty="0">
                <a:latin typeface="Roboto" panose="02000000000000000000" pitchFamily="2" charset="0"/>
                <a:ea typeface="Roboto" panose="02000000000000000000" pitchFamily="2" charset="0"/>
              </a:rPr>
              <a:t>Beleid: start flucloxacilline 4dd 500 mg, retour verpleeghuis</a:t>
            </a:r>
          </a:p>
          <a:p>
            <a:endParaRPr lang="en-NL" sz="1800" dirty="0">
              <a:latin typeface="Roboto" panose="02000000000000000000" pitchFamily="2" charset="0"/>
              <a:ea typeface="Roboto" panose="02000000000000000000" pitchFamily="2" charset="0"/>
            </a:endParaRPr>
          </a:p>
          <a:p>
            <a:endParaRPr lang="en-NL" sz="1800" dirty="0">
              <a:latin typeface="Roboto" panose="02000000000000000000" pitchFamily="2" charset="0"/>
              <a:ea typeface="Roboto" panose="02000000000000000000" pitchFamily="2" charset="0"/>
            </a:endParaRPr>
          </a:p>
        </p:txBody>
      </p:sp>
      <p:sp>
        <p:nvSpPr>
          <p:cNvPr id="7" name="Rechthoek 6">
            <a:extLst>
              <a:ext uri="{FF2B5EF4-FFF2-40B4-BE49-F238E27FC236}">
                <a16:creationId xmlns:a16="http://schemas.microsoft.com/office/drawing/2014/main" id="{E88A0836-7795-C28A-877A-A93A64FB4E28}"/>
              </a:ext>
            </a:extLst>
          </p:cNvPr>
          <p:cNvSpPr/>
          <p:nvPr/>
        </p:nvSpPr>
        <p:spPr>
          <a:xfrm>
            <a:off x="624840" y="1203498"/>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Casus 1</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469460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en-NL" sz="2200" dirty="0">
                <a:latin typeface="Roboto" panose="02000000000000000000" pitchFamily="2" charset="0"/>
                <a:ea typeface="Roboto" panose="02000000000000000000" pitchFamily="2" charset="0"/>
              </a:rPr>
              <a:t>Je volgt het advies op en tekent de roodheid af</a:t>
            </a:r>
          </a:p>
          <a:p>
            <a:endParaRPr lang="en-NL" sz="2200" dirty="0">
              <a:latin typeface="Roboto" panose="02000000000000000000" pitchFamily="2" charset="0"/>
              <a:ea typeface="Roboto" panose="02000000000000000000" pitchFamily="2" charset="0"/>
            </a:endParaRPr>
          </a:p>
          <a:p>
            <a:pPr marL="0" indent="0">
              <a:buNone/>
            </a:pPr>
            <a:r>
              <a:rPr lang="en-NL" sz="2200" dirty="0">
                <a:latin typeface="Roboto" panose="02000000000000000000" pitchFamily="2" charset="0"/>
                <a:ea typeface="Roboto" panose="02000000000000000000" pitchFamily="2" charset="0"/>
              </a:rPr>
              <a:t>Twee dagen later is de roodheid uitgebreid tov het afgetekende gebied. Patiente is nog steeds niet ziek. Wat doe je?</a:t>
            </a:r>
          </a:p>
          <a:p>
            <a:endParaRPr lang="en-NL" sz="2400" dirty="0">
              <a:latin typeface="Roboto" panose="02000000000000000000" pitchFamily="2" charset="0"/>
              <a:ea typeface="Roboto" panose="02000000000000000000" pitchFamily="2" charset="0"/>
            </a:endParaRPr>
          </a:p>
        </p:txBody>
      </p:sp>
      <p:sp>
        <p:nvSpPr>
          <p:cNvPr id="7" name="Rechthoek 6">
            <a:extLst>
              <a:ext uri="{FF2B5EF4-FFF2-40B4-BE49-F238E27FC236}">
                <a16:creationId xmlns:a16="http://schemas.microsoft.com/office/drawing/2014/main" id="{E88A0836-7795-C28A-877A-A93A64FB4E28}"/>
              </a:ext>
            </a:extLst>
          </p:cNvPr>
          <p:cNvSpPr/>
          <p:nvPr/>
        </p:nvSpPr>
        <p:spPr>
          <a:xfrm>
            <a:off x="624840" y="1203498"/>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Casus 1</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289027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37032" y="2013891"/>
            <a:ext cx="10392565" cy="4351338"/>
          </a:xfrm>
        </p:spPr>
        <p:txBody>
          <a:bodyPr>
            <a:normAutofit fontScale="92500" lnSpcReduction="20000"/>
          </a:bodyPr>
          <a:lstStyle/>
          <a:p>
            <a:pPr marL="0" indent="0">
              <a:buNone/>
            </a:pPr>
            <a:r>
              <a:rPr lang="en-NL" sz="2200" b="1" dirty="0">
                <a:latin typeface="Roboto" panose="02000000000000000000" pitchFamily="2" charset="0"/>
                <a:ea typeface="Roboto" panose="02000000000000000000" pitchFamily="2" charset="0"/>
              </a:rPr>
              <a:t>Je volgt het advies op en tekent de roodheid af</a:t>
            </a:r>
          </a:p>
          <a:p>
            <a:endParaRPr lang="en-NL" sz="2200" b="1" dirty="0">
              <a:latin typeface="Roboto" panose="02000000000000000000" pitchFamily="2" charset="0"/>
              <a:ea typeface="Roboto" panose="02000000000000000000" pitchFamily="2" charset="0"/>
            </a:endParaRPr>
          </a:p>
          <a:p>
            <a:pPr marL="0" indent="0">
              <a:buNone/>
            </a:pPr>
            <a:r>
              <a:rPr lang="en-NL" sz="2200" b="1" dirty="0">
                <a:latin typeface="Roboto" panose="02000000000000000000" pitchFamily="2" charset="0"/>
                <a:ea typeface="Roboto" panose="02000000000000000000" pitchFamily="2" charset="0"/>
              </a:rPr>
              <a:t>Twee dagen later is de roodheid uitgebreid tov het afgetekende gebied. Patiente is nog steeds niet ziek. Wat doe je?</a:t>
            </a:r>
            <a:endParaRPr lang="nl-NL" sz="2200" b="1" dirty="0">
              <a:latin typeface="Roboto" panose="02000000000000000000" pitchFamily="2" charset="0"/>
              <a:ea typeface="Roboto" panose="02000000000000000000" pitchFamily="2" charset="0"/>
            </a:endParaRPr>
          </a:p>
          <a:p>
            <a:pPr marL="12700" indent="-12700"/>
            <a:endParaRPr lang="nl-NL" sz="2200" dirty="0">
              <a:latin typeface="Roboto" panose="02000000000000000000" pitchFamily="2" charset="0"/>
              <a:ea typeface="Roboto" panose="02000000000000000000" pitchFamily="2" charset="0"/>
            </a:endParaRPr>
          </a:p>
          <a:p>
            <a:pPr marL="0" indent="0">
              <a:buNone/>
            </a:pPr>
            <a:r>
              <a:rPr lang="nl-NL" sz="2200" b="1" dirty="0">
                <a:latin typeface="Roboto" panose="02000000000000000000" pitchFamily="2" charset="0"/>
                <a:ea typeface="Roboto" panose="02000000000000000000" pitchFamily="2" charset="0"/>
              </a:rPr>
              <a:t>Wat kan er aan de hand zijn?</a:t>
            </a:r>
          </a:p>
          <a:p>
            <a:pPr marL="573786" lvl="3" indent="-285750"/>
            <a:r>
              <a:rPr lang="nl-NL" sz="1900" dirty="0">
                <a:latin typeface="Roboto" panose="02000000000000000000" pitchFamily="2" charset="0"/>
                <a:ea typeface="Roboto" panose="02000000000000000000" pitchFamily="2" charset="0"/>
              </a:rPr>
              <a:t>Onvoldoende resorptie of slechte weefselpenetratie? </a:t>
            </a:r>
            <a:r>
              <a:rPr lang="nl-NL" sz="1900" dirty="0">
                <a:latin typeface="Roboto" panose="02000000000000000000" pitchFamily="2" charset="0"/>
                <a:ea typeface="Roboto" panose="02000000000000000000" pitchFamily="2" charset="0"/>
                <a:sym typeface="Wingdings" panose="05000000000000000000" pitchFamily="2" charset="2"/>
              </a:rPr>
              <a:t> bekend probleem bij flucloxacilline</a:t>
            </a:r>
            <a:endParaRPr lang="nl-NL" sz="1900" dirty="0">
              <a:latin typeface="Roboto" panose="02000000000000000000" pitchFamily="2" charset="0"/>
              <a:ea typeface="Roboto" panose="02000000000000000000" pitchFamily="2" charset="0"/>
            </a:endParaRPr>
          </a:p>
          <a:p>
            <a:pPr marL="573786" lvl="3" indent="-285750"/>
            <a:r>
              <a:rPr lang="nl-NL" sz="1900" dirty="0">
                <a:latin typeface="Roboto" panose="02000000000000000000" pitchFamily="2" charset="0"/>
                <a:ea typeface="Roboto" panose="02000000000000000000" pitchFamily="2" charset="0"/>
              </a:rPr>
              <a:t>Resistente verwekker?</a:t>
            </a:r>
            <a:r>
              <a:rPr lang="nl-NL" sz="1900" dirty="0">
                <a:latin typeface="Roboto" panose="02000000000000000000" pitchFamily="2" charset="0"/>
                <a:ea typeface="Roboto" panose="02000000000000000000" pitchFamily="2" charset="0"/>
                <a:sym typeface="Wingdings" panose="05000000000000000000" pitchFamily="2" charset="2"/>
              </a:rPr>
              <a:t> onwaarschijnlijk</a:t>
            </a:r>
            <a:endParaRPr lang="nl-NL" sz="1900" dirty="0">
              <a:latin typeface="Roboto" panose="02000000000000000000" pitchFamily="2" charset="0"/>
              <a:ea typeface="Roboto" panose="02000000000000000000" pitchFamily="2" charset="0"/>
            </a:endParaRPr>
          </a:p>
          <a:p>
            <a:pPr marL="573786" lvl="3" indent="-285750"/>
            <a:r>
              <a:rPr lang="nl-NL" sz="1900" dirty="0">
                <a:latin typeface="Roboto" panose="02000000000000000000" pitchFamily="2" charset="0"/>
                <a:ea typeface="Roboto" panose="02000000000000000000" pitchFamily="2" charset="0"/>
              </a:rPr>
              <a:t>Geen infectie? </a:t>
            </a:r>
            <a:r>
              <a:rPr lang="nl-NL" sz="1900" dirty="0">
                <a:latin typeface="Roboto" panose="02000000000000000000" pitchFamily="2" charset="0"/>
                <a:ea typeface="Roboto" panose="02000000000000000000" pitchFamily="2" charset="0"/>
                <a:sym typeface="Wingdings" panose="05000000000000000000" pitchFamily="2" charset="2"/>
              </a:rPr>
              <a:t>DVT onwaarschijnlijk gezien recente echo, andere diagnoses ook niet waarschijnlijk</a:t>
            </a:r>
            <a:endParaRPr lang="en-NL" sz="1900" dirty="0">
              <a:latin typeface="Roboto" panose="02000000000000000000" pitchFamily="2" charset="0"/>
              <a:ea typeface="Roboto" panose="02000000000000000000" pitchFamily="2" charset="0"/>
            </a:endParaRPr>
          </a:p>
          <a:p>
            <a:endParaRPr lang="nl-NL" sz="2400" dirty="0">
              <a:latin typeface="Roboto" panose="02000000000000000000" pitchFamily="2" charset="0"/>
              <a:ea typeface="Roboto" panose="02000000000000000000" pitchFamily="2" charset="0"/>
            </a:endParaRPr>
          </a:p>
          <a:p>
            <a:pPr marL="0" indent="0">
              <a:buNone/>
            </a:pPr>
            <a:r>
              <a:rPr lang="nl-NL" sz="2400" b="1" dirty="0">
                <a:latin typeface="Roboto" panose="02000000000000000000" pitchFamily="2" charset="0"/>
                <a:ea typeface="Roboto" panose="02000000000000000000" pitchFamily="2" charset="0"/>
              </a:rPr>
              <a:t>Opties</a:t>
            </a:r>
          </a:p>
          <a:p>
            <a:pPr marL="573786" lvl="3" indent="-285750"/>
            <a:r>
              <a:rPr lang="nl-NL" sz="1900" dirty="0">
                <a:latin typeface="Roboto" panose="02000000000000000000" pitchFamily="2" charset="0"/>
                <a:ea typeface="Roboto" panose="02000000000000000000" pitchFamily="2" charset="0"/>
              </a:rPr>
              <a:t>Switch naar oraal middel met betere biologische beschikbaarheid (</a:t>
            </a:r>
            <a:r>
              <a:rPr lang="nl-NL" sz="1900" dirty="0" err="1">
                <a:latin typeface="Roboto" panose="02000000000000000000" pitchFamily="2" charset="0"/>
                <a:ea typeface="Roboto" panose="02000000000000000000" pitchFamily="2" charset="0"/>
              </a:rPr>
              <a:t>mn</a:t>
            </a:r>
            <a:r>
              <a:rPr lang="nl-NL" sz="1900" dirty="0">
                <a:latin typeface="Roboto" panose="02000000000000000000" pitchFamily="2" charset="0"/>
                <a:ea typeface="Roboto" panose="02000000000000000000" pitchFamily="2" charset="0"/>
              </a:rPr>
              <a:t> clindamycine) </a:t>
            </a:r>
            <a:r>
              <a:rPr lang="nl-NL" sz="1900" dirty="0">
                <a:latin typeface="Roboto" panose="02000000000000000000" pitchFamily="2" charset="0"/>
                <a:ea typeface="Roboto" panose="02000000000000000000" pitchFamily="2" charset="0"/>
                <a:sym typeface="Wingdings" panose="05000000000000000000" pitchFamily="2" charset="2"/>
              </a:rPr>
              <a:t> bij </a:t>
            </a:r>
            <a:r>
              <a:rPr lang="nl-NL" sz="1900" dirty="0" err="1">
                <a:latin typeface="Roboto" panose="02000000000000000000" pitchFamily="2" charset="0"/>
                <a:ea typeface="Roboto" panose="02000000000000000000" pitchFamily="2" charset="0"/>
                <a:sym typeface="Wingdings" panose="05000000000000000000" pitchFamily="2" charset="2"/>
              </a:rPr>
              <a:t>pt</a:t>
            </a:r>
            <a:r>
              <a:rPr lang="nl-NL" sz="1900" dirty="0">
                <a:latin typeface="Roboto" panose="02000000000000000000" pitchFamily="2" charset="0"/>
                <a:ea typeface="Roboto" panose="02000000000000000000" pitchFamily="2" charset="0"/>
                <a:sym typeface="Wingdings" panose="05000000000000000000" pitchFamily="2" charset="2"/>
              </a:rPr>
              <a:t> die niet zo ziek is of waarbij insturen onwenselijk is</a:t>
            </a:r>
            <a:endParaRPr lang="nl-NL" sz="1900" dirty="0">
              <a:latin typeface="Roboto" panose="02000000000000000000" pitchFamily="2" charset="0"/>
              <a:ea typeface="Roboto" panose="02000000000000000000" pitchFamily="2" charset="0"/>
            </a:endParaRPr>
          </a:p>
          <a:p>
            <a:pPr marL="573786" lvl="3" indent="-285750"/>
            <a:r>
              <a:rPr lang="nl-NL" sz="1900" dirty="0">
                <a:latin typeface="Roboto" panose="02000000000000000000" pitchFamily="2" charset="0"/>
                <a:ea typeface="Roboto" panose="02000000000000000000" pitchFamily="2" charset="0"/>
              </a:rPr>
              <a:t>Insturen voor flucloxacilline iv </a:t>
            </a:r>
            <a:r>
              <a:rPr lang="nl-NL" sz="1900" dirty="0">
                <a:latin typeface="Roboto" panose="02000000000000000000" pitchFamily="2" charset="0"/>
                <a:ea typeface="Roboto" panose="02000000000000000000" pitchFamily="2" charset="0"/>
                <a:sym typeface="Wingdings" panose="05000000000000000000" pitchFamily="2" charset="2"/>
              </a:rPr>
              <a:t> bij zieke patiënt of snelle progressie afwijkingen</a:t>
            </a:r>
            <a:endParaRPr lang="en-NL" sz="1900" dirty="0">
              <a:latin typeface="Roboto" panose="02000000000000000000" pitchFamily="2" charset="0"/>
              <a:ea typeface="Roboto" panose="02000000000000000000" pitchFamily="2" charset="0"/>
            </a:endParaRPr>
          </a:p>
        </p:txBody>
      </p:sp>
      <p:sp>
        <p:nvSpPr>
          <p:cNvPr id="6" name="Rechthoek 5">
            <a:extLst>
              <a:ext uri="{FF2B5EF4-FFF2-40B4-BE49-F238E27FC236}">
                <a16:creationId xmlns:a16="http://schemas.microsoft.com/office/drawing/2014/main" id="{E88A0836-7795-C28A-877A-A93A64FB4E28}"/>
              </a:ext>
            </a:extLst>
          </p:cNvPr>
          <p:cNvSpPr/>
          <p:nvPr/>
        </p:nvSpPr>
        <p:spPr>
          <a:xfrm>
            <a:off x="624840" y="1203498"/>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Casus 1</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96370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r>
              <a:rPr lang="nl-NL" sz="2200" b="1" dirty="0">
                <a:latin typeface="Roboto" panose="02000000000000000000" pitchFamily="2" charset="0"/>
                <a:ea typeface="Roboto" panose="02000000000000000000" pitchFamily="2" charset="0"/>
              </a:rPr>
              <a:t>Achtergrond en doel</a:t>
            </a:r>
          </a:p>
          <a:p>
            <a:r>
              <a:rPr lang="nl-NL" sz="2200" b="1" dirty="0">
                <a:latin typeface="Roboto" panose="02000000000000000000" pitchFamily="2" charset="0"/>
                <a:ea typeface="Roboto" panose="02000000000000000000" pitchFamily="2" charset="0"/>
              </a:rPr>
              <a:t>Kennisvragen </a:t>
            </a:r>
          </a:p>
          <a:p>
            <a:r>
              <a:rPr lang="nl-NL" sz="2200" b="1" dirty="0">
                <a:latin typeface="Roboto" panose="02000000000000000000" pitchFamily="2" charset="0"/>
                <a:ea typeface="Roboto" panose="02000000000000000000" pitchFamily="2" charset="0"/>
              </a:rPr>
              <a:t>Cellulitis en erysipelas</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solidFill>
                  <a:srgbClr val="FF0000"/>
                </a:solidFill>
                <a:latin typeface="Roboto" panose="02000000000000000000" pitchFamily="2" charset="0"/>
                <a:ea typeface="Roboto" panose="02000000000000000000" pitchFamily="2" charset="0"/>
              </a:rPr>
              <a:t>Diabetische voet</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b="1" dirty="0">
                <a:latin typeface="Roboto" panose="02000000000000000000" pitchFamily="2" charset="0"/>
                <a:ea typeface="Roboto" panose="02000000000000000000" pitchFamily="2" charset="0"/>
              </a:rPr>
              <a:t>Antwoorden kennisvragen</a:t>
            </a:r>
          </a:p>
          <a:p>
            <a:r>
              <a:rPr lang="nl-NL" sz="2200" b="1" dirty="0">
                <a:latin typeface="Roboto" panose="02000000000000000000" pitchFamily="2" charset="0"/>
                <a:ea typeface="Roboto" panose="02000000000000000000" pitchFamily="2" charset="0"/>
              </a:rPr>
              <a:t>Vragen en discussie</a:t>
            </a: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Inhoud scholing huidinfecties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45367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1</a:t>
            </a:r>
          </a:p>
          <a:p>
            <a:pPr marL="0" indent="0">
              <a:buNone/>
            </a:pPr>
            <a:r>
              <a:rPr lang="nl-NL" sz="2400" dirty="0">
                <a:latin typeface="Roboto" panose="02000000000000000000" pitchFamily="2" charset="0"/>
                <a:ea typeface="Roboto" panose="02000000000000000000" pitchFamily="2" charset="0"/>
              </a:rPr>
              <a:t>Welke stelling over cellulitis en erysipelas is juist</a:t>
            </a:r>
          </a:p>
          <a:p>
            <a:pPr marL="457200" indent="-457200">
              <a:buFont typeface="+mj-lt"/>
              <a:buAutoNum type="alphaLcParenR"/>
            </a:pPr>
            <a:r>
              <a:rPr lang="nl-NL" sz="2400" dirty="0">
                <a:latin typeface="Roboto" panose="02000000000000000000" pitchFamily="2" charset="0"/>
                <a:ea typeface="Roboto" panose="02000000000000000000" pitchFamily="2" charset="0"/>
              </a:rPr>
              <a:t>Cellulitis wordt veroorzaakt door streptokokken en erysipelas door </a:t>
            </a:r>
            <a:r>
              <a:rPr lang="nl-NL" sz="2400" i="1" dirty="0">
                <a:latin typeface="Roboto" panose="02000000000000000000" pitchFamily="2" charset="0"/>
                <a:ea typeface="Roboto" panose="02000000000000000000" pitchFamily="2" charset="0"/>
              </a:rPr>
              <a:t>Staphylococcus aureus</a:t>
            </a:r>
          </a:p>
          <a:p>
            <a:pPr marL="457200" indent="-457200">
              <a:buFont typeface="+mj-lt"/>
              <a:buAutoNum type="alphaLcParenR"/>
            </a:pPr>
            <a:r>
              <a:rPr lang="nl-NL" sz="2400" dirty="0">
                <a:latin typeface="Roboto" panose="02000000000000000000" pitchFamily="2" charset="0"/>
                <a:ea typeface="Roboto" panose="02000000000000000000" pitchFamily="2" charset="0"/>
              </a:rPr>
              <a:t>Cellulitis wordt veroorzaakt door </a:t>
            </a:r>
            <a:r>
              <a:rPr lang="nl-NL" sz="2400" i="1" dirty="0">
                <a:latin typeface="Roboto" panose="02000000000000000000" pitchFamily="2" charset="0"/>
                <a:ea typeface="Roboto" panose="02000000000000000000" pitchFamily="2" charset="0"/>
              </a:rPr>
              <a:t>Staphylococcus aureus </a:t>
            </a:r>
            <a:r>
              <a:rPr lang="nl-NL" sz="2400" dirty="0">
                <a:latin typeface="Roboto" panose="02000000000000000000" pitchFamily="2" charset="0"/>
                <a:ea typeface="Roboto" panose="02000000000000000000" pitchFamily="2" charset="0"/>
              </a:rPr>
              <a:t>en erysipelas door streptokokken</a:t>
            </a:r>
          </a:p>
          <a:p>
            <a:pPr marL="457200" indent="-457200">
              <a:buFont typeface="+mj-lt"/>
              <a:buAutoNum type="alphaLcParenR"/>
            </a:pPr>
            <a:r>
              <a:rPr lang="nl-NL" sz="2400" dirty="0">
                <a:latin typeface="Roboto" panose="02000000000000000000" pitchFamily="2" charset="0"/>
                <a:ea typeface="Roboto" panose="02000000000000000000" pitchFamily="2" charset="0"/>
              </a:rPr>
              <a:t>Beide ziektebeelden kunnen door 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 worden veroorzaakt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79727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285750" indent="-285750"/>
            <a:r>
              <a:rPr lang="en-GB" sz="2200" dirty="0" err="1">
                <a:latin typeface="Roboto" panose="02000000000000000000" pitchFamily="2" charset="0"/>
                <a:ea typeface="Roboto" panose="02000000000000000000" pitchFamily="2" charset="0"/>
              </a:rPr>
              <a:t>Definitie</a:t>
            </a:r>
            <a:r>
              <a:rPr lang="en-GB" sz="2200" dirty="0">
                <a:latin typeface="Roboto" panose="02000000000000000000" pitchFamily="2" charset="0"/>
                <a:ea typeface="Roboto" panose="02000000000000000000" pitchFamily="2" charset="0"/>
              </a:rPr>
              <a:t> diabetes </a:t>
            </a:r>
            <a:r>
              <a:rPr lang="en-GB" sz="2200" dirty="0" err="1">
                <a:latin typeface="Roboto" panose="02000000000000000000" pitchFamily="2" charset="0"/>
                <a:ea typeface="Roboto" panose="02000000000000000000" pitchFamily="2" charset="0"/>
              </a:rPr>
              <a:t>voetulcus</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Een</a:t>
            </a:r>
            <a:r>
              <a:rPr lang="en-GB" sz="2200" dirty="0">
                <a:latin typeface="Roboto" panose="02000000000000000000" pitchFamily="2" charset="0"/>
                <a:ea typeface="Roboto" panose="02000000000000000000" pitchFamily="2" charset="0"/>
              </a:rPr>
              <a:t> defect </a:t>
            </a:r>
            <a:r>
              <a:rPr lang="en-GB" sz="2200" b="1" dirty="0">
                <a:latin typeface="Roboto" panose="02000000000000000000" pitchFamily="2" charset="0"/>
                <a:ea typeface="Roboto" panose="02000000000000000000" pitchFamily="2" charset="0"/>
              </a:rPr>
              <a:t>door </a:t>
            </a:r>
            <a:r>
              <a:rPr lang="en-GB" sz="2200" b="1" dirty="0" err="1">
                <a:latin typeface="Roboto" panose="02000000000000000000" pitchFamily="2" charset="0"/>
                <a:ea typeface="Roboto" panose="02000000000000000000" pitchFamily="2" charset="0"/>
              </a:rPr>
              <a:t>alle</a:t>
            </a:r>
            <a:r>
              <a:rPr lang="en-GB" sz="2200" b="1" dirty="0">
                <a:latin typeface="Roboto" panose="02000000000000000000" pitchFamily="2" charset="0"/>
                <a:ea typeface="Roboto" panose="02000000000000000000" pitchFamily="2" charset="0"/>
              </a:rPr>
              <a:t> </a:t>
            </a:r>
            <a:r>
              <a:rPr lang="en-GB" sz="2200" b="1" dirty="0" err="1">
                <a:latin typeface="Roboto" panose="02000000000000000000" pitchFamily="2" charset="0"/>
                <a:ea typeface="Roboto" panose="02000000000000000000" pitchFamily="2" charset="0"/>
              </a:rPr>
              <a:t>lagen</a:t>
            </a:r>
            <a:r>
              <a:rPr lang="en-GB" sz="2200" b="1" dirty="0">
                <a:latin typeface="Roboto" panose="02000000000000000000" pitchFamily="2" charset="0"/>
                <a:ea typeface="Roboto" panose="02000000000000000000" pitchFamily="2" charset="0"/>
              </a:rPr>
              <a:t> van de </a:t>
            </a:r>
            <a:r>
              <a:rPr lang="en-GB" sz="2200" b="1" dirty="0" err="1">
                <a:latin typeface="Roboto" panose="02000000000000000000" pitchFamily="2" charset="0"/>
                <a:ea typeface="Roboto" panose="02000000000000000000" pitchFamily="2" charset="0"/>
              </a:rPr>
              <a:t>huid</a:t>
            </a:r>
            <a:r>
              <a:rPr lang="en-GB" sz="2200" b="1" dirty="0">
                <a:latin typeface="Roboto" panose="02000000000000000000" pitchFamily="2" charset="0"/>
                <a:ea typeface="Roboto" panose="02000000000000000000" pitchFamily="2" charset="0"/>
              </a:rPr>
              <a:t> </a:t>
            </a:r>
            <a:r>
              <a:rPr lang="en-GB" sz="2200" dirty="0">
                <a:latin typeface="Roboto" panose="02000000000000000000" pitchFamily="2" charset="0"/>
                <a:ea typeface="Roboto" panose="02000000000000000000" pitchFamily="2" charset="0"/>
              </a:rPr>
              <a:t>(dermis </a:t>
            </a:r>
            <a:r>
              <a:rPr lang="en-GB" sz="2200" dirty="0" err="1">
                <a:latin typeface="Roboto" panose="02000000000000000000" pitchFamily="2" charset="0"/>
                <a:ea typeface="Roboto" panose="02000000000000000000" pitchFamily="2" charset="0"/>
              </a:rPr>
              <a:t>en</a:t>
            </a:r>
            <a:r>
              <a:rPr lang="en-GB" sz="2200" dirty="0">
                <a:latin typeface="Roboto" panose="02000000000000000000" pitchFamily="2" charset="0"/>
                <a:ea typeface="Roboto" panose="02000000000000000000" pitchFamily="2" charset="0"/>
              </a:rPr>
              <a:t> epidermis), </a:t>
            </a:r>
            <a:r>
              <a:rPr lang="en-GB" sz="2200" dirty="0" err="1">
                <a:latin typeface="Roboto" panose="02000000000000000000" pitchFamily="2" charset="0"/>
                <a:ea typeface="Roboto" panose="02000000000000000000" pitchFamily="2" charset="0"/>
              </a:rPr>
              <a:t>onder</a:t>
            </a:r>
            <a:r>
              <a:rPr lang="en-GB" sz="2200" dirty="0">
                <a:latin typeface="Roboto" panose="02000000000000000000" pitchFamily="2" charset="0"/>
                <a:ea typeface="Roboto" panose="02000000000000000000" pitchFamily="2" charset="0"/>
              </a:rPr>
              <a:t> de </a:t>
            </a:r>
            <a:r>
              <a:rPr lang="en-GB" sz="2200" dirty="0" err="1">
                <a:latin typeface="Roboto" panose="02000000000000000000" pitchFamily="2" charset="0"/>
                <a:ea typeface="Roboto" panose="02000000000000000000" pitchFamily="2" charset="0"/>
              </a:rPr>
              <a:t>enkel</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inclusief</a:t>
            </a:r>
            <a:r>
              <a:rPr lang="en-GB" sz="2200" dirty="0">
                <a:latin typeface="Roboto" panose="02000000000000000000" pitchFamily="2" charset="0"/>
                <a:ea typeface="Roboto" panose="02000000000000000000" pitchFamily="2" charset="0"/>
              </a:rPr>
              <a:t> de malleoli) </a:t>
            </a:r>
            <a:r>
              <a:rPr lang="en-GB" sz="2200" dirty="0" err="1">
                <a:latin typeface="Roboto" panose="02000000000000000000" pitchFamily="2" charset="0"/>
                <a:ea typeface="Roboto" panose="02000000000000000000" pitchFamily="2" charset="0"/>
              </a:rPr>
              <a:t>bij</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een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patiënt</a:t>
            </a:r>
            <a:r>
              <a:rPr lang="en-GB" sz="2200" dirty="0">
                <a:latin typeface="Roboto" panose="02000000000000000000" pitchFamily="2" charset="0"/>
                <a:ea typeface="Roboto" panose="02000000000000000000" pitchFamily="2" charset="0"/>
              </a:rPr>
              <a:t> met diabetes, </a:t>
            </a:r>
            <a:r>
              <a:rPr lang="en-GB" sz="2200" dirty="0" err="1">
                <a:latin typeface="Roboto" panose="02000000000000000000" pitchFamily="2" charset="0"/>
                <a:ea typeface="Roboto" panose="02000000000000000000" pitchFamily="2" charset="0"/>
              </a:rPr>
              <a:t>ongeacht</a:t>
            </a:r>
            <a:r>
              <a:rPr lang="en-GB" sz="2200" dirty="0">
                <a:latin typeface="Roboto" panose="02000000000000000000" pitchFamily="2" charset="0"/>
                <a:ea typeface="Roboto" panose="02000000000000000000" pitchFamily="2" charset="0"/>
              </a:rPr>
              <a:t> de </a:t>
            </a:r>
            <a:r>
              <a:rPr lang="en-GB" sz="2200" dirty="0" err="1">
                <a:latin typeface="Roboto" panose="02000000000000000000" pitchFamily="2" charset="0"/>
                <a:ea typeface="Roboto" panose="02000000000000000000" pitchFamily="2" charset="0"/>
              </a:rPr>
              <a:t>bestaansduur</a:t>
            </a:r>
            <a:r>
              <a:rPr lang="en-GB" sz="2200" dirty="0">
                <a:latin typeface="Roboto" panose="02000000000000000000" pitchFamily="2" charset="0"/>
                <a:ea typeface="Roboto" panose="02000000000000000000" pitchFamily="2" charset="0"/>
              </a:rPr>
              <a:t> van de </a:t>
            </a:r>
            <a:r>
              <a:rPr lang="en-GB" sz="2200" dirty="0" err="1">
                <a:latin typeface="Roboto" panose="02000000000000000000" pitchFamily="2" charset="0"/>
                <a:ea typeface="Roboto" panose="02000000000000000000" pitchFamily="2" charset="0"/>
              </a:rPr>
              <a:t>wond</a:t>
            </a:r>
            <a:endParaRPr lang="en-GB" sz="2200" dirty="0">
              <a:latin typeface="Roboto" panose="02000000000000000000" pitchFamily="2" charset="0"/>
              <a:ea typeface="Roboto" panose="02000000000000000000" pitchFamily="2" charset="0"/>
            </a:endParaRPr>
          </a:p>
          <a:p>
            <a:pPr marL="285750" indent="-285750"/>
            <a:endParaRPr lang="en-GB" sz="2200" dirty="0">
              <a:latin typeface="Roboto" panose="02000000000000000000" pitchFamily="2" charset="0"/>
              <a:ea typeface="Roboto" panose="02000000000000000000" pitchFamily="2" charset="0"/>
            </a:endParaRPr>
          </a:p>
          <a:p>
            <a:pPr marL="285750" indent="-285750"/>
            <a:r>
              <a:rPr lang="en-GB" sz="2200" dirty="0" err="1">
                <a:latin typeface="Roboto" panose="02000000000000000000" pitchFamily="2" charset="0"/>
                <a:ea typeface="Roboto" panose="02000000000000000000" pitchFamily="2" charset="0"/>
              </a:rPr>
              <a:t>Jaarlijks</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zijn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er</a:t>
            </a:r>
            <a:r>
              <a:rPr lang="en-GB" sz="2200" dirty="0">
                <a:latin typeface="Roboto" panose="02000000000000000000" pitchFamily="2" charset="0"/>
                <a:ea typeface="Roboto" panose="02000000000000000000" pitchFamily="2" charset="0"/>
              </a:rPr>
              <a:t> in Nederland +/- 20.000 </a:t>
            </a:r>
            <a:r>
              <a:rPr lang="en-GB" sz="2200" dirty="0" err="1">
                <a:latin typeface="Roboto" panose="02000000000000000000" pitchFamily="2" charset="0"/>
                <a:ea typeface="Roboto" panose="02000000000000000000" pitchFamily="2" charset="0"/>
              </a:rPr>
              <a:t>patiënten</a:t>
            </a:r>
            <a:r>
              <a:rPr lang="en-GB" sz="2200" dirty="0">
                <a:latin typeface="Roboto" panose="02000000000000000000" pitchFamily="2" charset="0"/>
                <a:ea typeface="Roboto" panose="02000000000000000000" pitchFamily="2" charset="0"/>
              </a:rPr>
              <a:t> met </a:t>
            </a:r>
            <a:r>
              <a:rPr lang="en-GB" sz="2200" dirty="0" err="1">
                <a:latin typeface="Roboto" panose="02000000000000000000" pitchFamily="2" charset="0"/>
                <a:ea typeface="Roboto" panose="02000000000000000000" pitchFamily="2" charset="0"/>
              </a:rPr>
              <a:t>een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diabetisch</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voetulcus</a:t>
            </a:r>
            <a:r>
              <a:rPr lang="en-GB" sz="2200" dirty="0">
                <a:latin typeface="Roboto" panose="02000000000000000000" pitchFamily="2" charset="0"/>
                <a:ea typeface="Roboto" panose="02000000000000000000" pitchFamily="2" charset="0"/>
              </a:rPr>
              <a:t> (data 2015, FMS </a:t>
            </a:r>
            <a:r>
              <a:rPr lang="en-GB" sz="2200" dirty="0" err="1">
                <a:latin typeface="Roboto" panose="02000000000000000000" pitchFamily="2" charset="0"/>
                <a:ea typeface="Roboto" panose="02000000000000000000" pitchFamily="2" charset="0"/>
              </a:rPr>
              <a:t>richtlijn</a:t>
            </a:r>
            <a:r>
              <a:rPr lang="en-GB" sz="2200" dirty="0">
                <a:latin typeface="Roboto" panose="02000000000000000000" pitchFamily="2" charset="0"/>
                <a:ea typeface="Roboto" panose="02000000000000000000" pitchFamily="2" charset="0"/>
              </a:rPr>
              <a:t>)</a:t>
            </a:r>
          </a:p>
          <a:p>
            <a:pPr marL="285750" indent="-285750"/>
            <a:endParaRPr lang="en-GB" sz="2200" dirty="0">
              <a:latin typeface="Roboto" panose="02000000000000000000" pitchFamily="2" charset="0"/>
              <a:ea typeface="Roboto" panose="02000000000000000000" pitchFamily="2" charset="0"/>
            </a:endParaRPr>
          </a:p>
          <a:p>
            <a:pPr marL="285750" indent="-285750"/>
            <a:r>
              <a:rPr lang="en-GB" sz="2200" dirty="0" err="1">
                <a:latin typeface="Roboto" panose="02000000000000000000" pitchFamily="2" charset="0"/>
                <a:ea typeface="Roboto" panose="02000000000000000000" pitchFamily="2" charset="0"/>
              </a:rPr>
              <a:t>Bij</a:t>
            </a:r>
            <a:r>
              <a:rPr lang="en-GB" sz="2200" dirty="0">
                <a:latin typeface="Roboto" panose="02000000000000000000" pitchFamily="2" charset="0"/>
                <a:ea typeface="Roboto" panose="02000000000000000000" pitchFamily="2" charset="0"/>
              </a:rPr>
              <a:t> 15% van </a:t>
            </a:r>
            <a:r>
              <a:rPr lang="en-GB" sz="2200" dirty="0" err="1">
                <a:latin typeface="Roboto" panose="02000000000000000000" pitchFamily="2" charset="0"/>
                <a:ea typeface="Roboto" panose="02000000000000000000" pitchFamily="2" charset="0"/>
              </a:rPr>
              <a:t>deze</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patiënten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leidde</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dit</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uiteindelijk</a:t>
            </a:r>
            <a:r>
              <a:rPr lang="en-GB" sz="2200" dirty="0">
                <a:latin typeface="Roboto" panose="02000000000000000000" pitchFamily="2" charset="0"/>
                <a:ea typeface="Roboto" panose="02000000000000000000" pitchFamily="2" charset="0"/>
              </a:rPr>
              <a:t> tot </a:t>
            </a:r>
            <a:r>
              <a:rPr lang="en-GB" sz="2200" dirty="0" err="1">
                <a:latin typeface="Roboto" panose="02000000000000000000" pitchFamily="2" charset="0"/>
                <a:ea typeface="Roboto" panose="02000000000000000000" pitchFamily="2" charset="0"/>
              </a:rPr>
              <a:t>een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amputatie</a:t>
            </a:r>
            <a:r>
              <a:rPr lang="en-GB" sz="2200" dirty="0">
                <a:latin typeface="Roboto" panose="02000000000000000000" pitchFamily="2" charset="0"/>
                <a:ea typeface="Roboto" panose="02000000000000000000" pitchFamily="2" charset="0"/>
              </a:rPr>
              <a:t> van (</a:t>
            </a:r>
            <a:r>
              <a:rPr lang="en-GB" sz="2200" dirty="0" err="1">
                <a:latin typeface="Roboto" panose="02000000000000000000" pitchFamily="2" charset="0"/>
                <a:ea typeface="Roboto" panose="02000000000000000000" pitchFamily="2" charset="0"/>
              </a:rPr>
              <a:t>een</a:t>
            </a:r>
            <a:r>
              <a:rPr lang="en-GB" sz="2200" dirty="0">
                <a:latin typeface="Roboto" panose="02000000000000000000" pitchFamily="2" charset="0"/>
                <a:ea typeface="Roboto" panose="02000000000000000000" pitchFamily="2" charset="0"/>
              </a:rPr>
              <a:t> </a:t>
            </a:r>
            <a:r>
              <a:rPr lang="en-GB" sz="2200" dirty="0" err="1">
                <a:latin typeface="Roboto" panose="02000000000000000000" pitchFamily="2" charset="0"/>
                <a:ea typeface="Roboto" panose="02000000000000000000" pitchFamily="2" charset="0"/>
              </a:rPr>
              <a:t>deel</a:t>
            </a:r>
            <a:r>
              <a:rPr lang="en-GB" sz="2200" dirty="0">
                <a:latin typeface="Roboto" panose="02000000000000000000" pitchFamily="2" charset="0"/>
                <a:ea typeface="Roboto" panose="02000000000000000000" pitchFamily="2" charset="0"/>
              </a:rPr>
              <a:t> van) het been</a:t>
            </a:r>
          </a:p>
          <a:p>
            <a:pPr marL="0" indent="0"/>
            <a:endParaRPr lang="en-GB" sz="2200"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624840" y="1230751"/>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Diabetisch voetulcus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873012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285750" indent="-285750"/>
            <a:r>
              <a:rPr lang="en-NL" sz="2200" b="1" dirty="0">
                <a:latin typeface="Roboto" panose="02000000000000000000" pitchFamily="2" charset="0"/>
                <a:ea typeface="Roboto" panose="02000000000000000000" pitchFamily="2" charset="0"/>
              </a:rPr>
              <a:t>Pathogenese: multifactorieel</a:t>
            </a:r>
          </a:p>
          <a:p>
            <a:pPr marL="800100" lvl="2" indent="-352425"/>
            <a:r>
              <a:rPr lang="en-GB" sz="1800" dirty="0" err="1">
                <a:latin typeface="Roboto" panose="02000000000000000000" pitchFamily="2" charset="0"/>
                <a:ea typeface="Roboto" panose="02000000000000000000" pitchFamily="2" charset="0"/>
              </a:rPr>
              <a:t>Verminderde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sensibiliteit</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bij</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diabetische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polyneuropathie</a:t>
            </a:r>
            <a:endParaRPr lang="en-GB" sz="1800" dirty="0">
              <a:latin typeface="Roboto" panose="02000000000000000000" pitchFamily="2" charset="0"/>
              <a:ea typeface="Roboto" panose="02000000000000000000" pitchFamily="2" charset="0"/>
            </a:endParaRPr>
          </a:p>
          <a:p>
            <a:pPr marL="800100" lvl="2" indent="-352425"/>
            <a:r>
              <a:rPr lang="en-GB" sz="1800" dirty="0" err="1">
                <a:latin typeface="Roboto" panose="02000000000000000000" pitchFamily="2" charset="0"/>
                <a:ea typeface="Roboto" panose="02000000000000000000" pitchFamily="2" charset="0"/>
              </a:rPr>
              <a:t>Verminderde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vascularisatie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bij</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perifeer</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arterieel</a:t>
            </a:r>
            <a:r>
              <a:rPr lang="en-GB" sz="1800" dirty="0">
                <a:latin typeface="Roboto" panose="02000000000000000000" pitchFamily="2" charset="0"/>
                <a:ea typeface="Roboto" panose="02000000000000000000" pitchFamily="2" charset="0"/>
              </a:rPr>
              <a:t> </a:t>
            </a:r>
            <a:br>
              <a:rPr lang="en-GB" sz="1800" dirty="0">
                <a:latin typeface="Roboto" panose="02000000000000000000" pitchFamily="2" charset="0"/>
                <a:ea typeface="Roboto" panose="02000000000000000000" pitchFamily="2" charset="0"/>
              </a:rPr>
            </a:br>
            <a:r>
              <a:rPr lang="en-GB" sz="1800" dirty="0" err="1">
                <a:latin typeface="Roboto" panose="02000000000000000000" pitchFamily="2" charset="0"/>
                <a:ea typeface="Roboto" panose="02000000000000000000" pitchFamily="2" charset="0"/>
              </a:rPr>
              <a:t>vaatlijden</a:t>
            </a:r>
            <a:endParaRPr lang="en-GB" sz="1800" dirty="0">
              <a:latin typeface="Roboto" panose="02000000000000000000" pitchFamily="2" charset="0"/>
              <a:ea typeface="Roboto" panose="02000000000000000000" pitchFamily="2" charset="0"/>
            </a:endParaRPr>
          </a:p>
          <a:p>
            <a:pPr marL="800100" lvl="2" indent="-352425"/>
            <a:r>
              <a:rPr lang="en-GB" sz="1800" dirty="0" err="1">
                <a:latin typeface="Roboto" panose="02000000000000000000" pitchFamily="2" charset="0"/>
                <a:ea typeface="Roboto" panose="02000000000000000000" pitchFamily="2" charset="0"/>
              </a:rPr>
              <a:t>Staseoedeem</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bij</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veneuze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insufficientie</a:t>
            </a:r>
            <a:endParaRPr lang="en-GB" sz="1800" dirty="0">
              <a:latin typeface="Roboto" panose="02000000000000000000" pitchFamily="2" charset="0"/>
              <a:ea typeface="Roboto" panose="02000000000000000000" pitchFamily="2" charset="0"/>
            </a:endParaRPr>
          </a:p>
          <a:p>
            <a:pPr marL="800100" lvl="2" indent="-352425"/>
            <a:r>
              <a:rPr lang="en-GB" sz="1800" dirty="0">
                <a:latin typeface="Roboto" panose="02000000000000000000" pitchFamily="2" charset="0"/>
                <a:ea typeface="Roboto" panose="02000000000000000000" pitchFamily="2" charset="0"/>
              </a:rPr>
              <a:t>Insufficient </a:t>
            </a:r>
            <a:r>
              <a:rPr lang="en-GB" sz="1800" dirty="0" err="1">
                <a:latin typeface="Roboto" panose="02000000000000000000" pitchFamily="2" charset="0"/>
                <a:ea typeface="Roboto" panose="02000000000000000000" pitchFamily="2" charset="0"/>
              </a:rPr>
              <a:t>schoeisel</a:t>
            </a:r>
            <a:endParaRPr lang="en-GB" sz="1800" dirty="0">
              <a:latin typeface="Roboto" panose="02000000000000000000" pitchFamily="2" charset="0"/>
              <a:ea typeface="Roboto" panose="02000000000000000000" pitchFamily="2" charset="0"/>
            </a:endParaRPr>
          </a:p>
          <a:p>
            <a:pPr marL="800100" lvl="2" indent="-352425"/>
            <a:r>
              <a:rPr lang="en-GB" sz="1800" dirty="0" err="1">
                <a:latin typeface="Roboto" panose="02000000000000000000" pitchFamily="2" charset="0"/>
                <a:ea typeface="Roboto" panose="02000000000000000000" pitchFamily="2" charset="0"/>
              </a:rPr>
              <a:t>Callusvorming</a:t>
            </a:r>
            <a:endParaRPr lang="en-GB" sz="1800" dirty="0">
              <a:latin typeface="Roboto" panose="02000000000000000000" pitchFamily="2" charset="0"/>
              <a:ea typeface="Roboto" panose="02000000000000000000" pitchFamily="2" charset="0"/>
            </a:endParaRPr>
          </a:p>
          <a:p>
            <a:pPr marL="800100" lvl="2" indent="-352425"/>
            <a:r>
              <a:rPr lang="en-GB" sz="1800" dirty="0" err="1">
                <a:latin typeface="Roboto" panose="02000000000000000000" pitchFamily="2" charset="0"/>
                <a:ea typeface="Roboto" panose="02000000000000000000" pitchFamily="2" charset="0"/>
              </a:rPr>
              <a:t>Trage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wondgenezing</a:t>
            </a:r>
            <a:endParaRPr lang="en-GB" sz="1800" dirty="0">
              <a:latin typeface="Roboto" panose="02000000000000000000" pitchFamily="2" charset="0"/>
              <a:ea typeface="Roboto" panose="02000000000000000000" pitchFamily="2" charset="0"/>
            </a:endParaRPr>
          </a:p>
          <a:p>
            <a:pPr marL="800100" lvl="2" indent="-352425"/>
            <a:r>
              <a:rPr lang="en-GB" sz="1800" dirty="0" err="1">
                <a:latin typeface="Roboto" panose="02000000000000000000" pitchFamily="2" charset="0"/>
                <a:ea typeface="Roboto" panose="02000000000000000000" pitchFamily="2" charset="0"/>
              </a:rPr>
              <a:t>Afgenomen</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lokale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afweermechanismen</a:t>
            </a:r>
            <a:endParaRPr lang="en-GB" sz="1800" dirty="0">
              <a:latin typeface="Roboto" panose="02000000000000000000" pitchFamily="2" charset="0"/>
              <a:ea typeface="Roboto" panose="02000000000000000000" pitchFamily="2" charset="0"/>
            </a:endParaRPr>
          </a:p>
          <a:p>
            <a:pPr lvl="2"/>
            <a:endParaRPr lang="en-GB" dirty="0">
              <a:latin typeface="Roboto" panose="02000000000000000000" pitchFamily="2" charset="0"/>
              <a:ea typeface="Roboto" panose="02000000000000000000" pitchFamily="2" charset="0"/>
            </a:endParaRPr>
          </a:p>
        </p:txBody>
      </p:sp>
      <p:pic>
        <p:nvPicPr>
          <p:cNvPr id="5" name="Picture 2" descr="Diabetic Foot Care - Pacific Point Podiatry">
            <a:extLst>
              <a:ext uri="{FF2B5EF4-FFF2-40B4-BE49-F238E27FC236}">
                <a16:creationId xmlns:a16="http://schemas.microsoft.com/office/drawing/2014/main" id="{406032C2-90C8-DA4A-A96E-82BA3E1F18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695"/>
          <a:stretch/>
        </p:blipFill>
        <p:spPr bwMode="auto">
          <a:xfrm>
            <a:off x="6874079" y="1409424"/>
            <a:ext cx="5317921" cy="4539023"/>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E88A0836-7795-C28A-877A-A93A64FB4E28}"/>
              </a:ext>
            </a:extLst>
          </p:cNvPr>
          <p:cNvSpPr/>
          <p:nvPr/>
        </p:nvSpPr>
        <p:spPr>
          <a:xfrm>
            <a:off x="624840" y="1230751"/>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Diabetisch voetulcus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73977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0392565" cy="4351338"/>
          </a:xfrm>
        </p:spPr>
        <p:txBody>
          <a:bodyPr>
            <a:normAutofit/>
          </a:bodyPr>
          <a:lstStyle/>
          <a:p>
            <a:pPr marL="0" indent="0">
              <a:buNone/>
            </a:pPr>
            <a:r>
              <a:rPr lang="en-NL" sz="2200" b="1" dirty="0">
                <a:latin typeface="Roboto" panose="02000000000000000000" pitchFamily="2" charset="0"/>
                <a:ea typeface="Roboto" panose="02000000000000000000" pitchFamily="2" charset="0"/>
              </a:rPr>
              <a:t>Diabetisch voetulcus en infectie</a:t>
            </a:r>
          </a:p>
          <a:p>
            <a:r>
              <a:rPr lang="en-NL" sz="1800" dirty="0">
                <a:latin typeface="Roboto" panose="02000000000000000000" pitchFamily="2" charset="0"/>
                <a:ea typeface="Roboto" panose="02000000000000000000" pitchFamily="2" charset="0"/>
              </a:rPr>
              <a:t>Alle chronische wonden en ulcera raken </a:t>
            </a:r>
            <a:r>
              <a:rPr lang="en-NL" sz="1800" b="1" dirty="0">
                <a:latin typeface="Roboto" panose="02000000000000000000" pitchFamily="2" charset="0"/>
                <a:ea typeface="Roboto" panose="02000000000000000000" pitchFamily="2" charset="0"/>
              </a:rPr>
              <a:t>gekoloniseerd</a:t>
            </a:r>
            <a:r>
              <a:rPr lang="en-NL" sz="1800" dirty="0">
                <a:latin typeface="Roboto" panose="02000000000000000000" pitchFamily="2" charset="0"/>
                <a:ea typeface="Roboto" panose="02000000000000000000" pitchFamily="2" charset="0"/>
              </a:rPr>
              <a:t> met bacteriën, maar ze zijn niet altijd </a:t>
            </a:r>
            <a:r>
              <a:rPr lang="en-NL" sz="1800" b="1" dirty="0">
                <a:latin typeface="Roboto" panose="02000000000000000000" pitchFamily="2" charset="0"/>
                <a:ea typeface="Roboto" panose="02000000000000000000" pitchFamily="2" charset="0"/>
              </a:rPr>
              <a:t>geinfecteerd</a:t>
            </a:r>
          </a:p>
          <a:p>
            <a:r>
              <a:rPr lang="en-NL" sz="1800" dirty="0">
                <a:latin typeface="Roboto" panose="02000000000000000000" pitchFamily="2" charset="0"/>
                <a:ea typeface="Roboto" panose="02000000000000000000" pitchFamily="2" charset="0"/>
              </a:rPr>
              <a:t>Literatuur: 40 – 80 % van ulcera geinfecteerd</a:t>
            </a:r>
          </a:p>
          <a:p>
            <a:pPr lvl="3"/>
            <a:r>
              <a:rPr lang="en-NL" dirty="0">
                <a:latin typeface="Roboto" panose="02000000000000000000" pitchFamily="2" charset="0"/>
                <a:ea typeface="Roboto" panose="02000000000000000000" pitchFamily="2" charset="0"/>
              </a:rPr>
              <a:t>Oppervlakkige infectie </a:t>
            </a:r>
            <a:r>
              <a:rPr lang="en-NL" dirty="0">
                <a:latin typeface="Roboto" panose="02000000000000000000" pitchFamily="2" charset="0"/>
                <a:ea typeface="Roboto" panose="02000000000000000000" pitchFamily="2" charset="0"/>
                <a:sym typeface="Wingdings" pitchFamily="2" charset="2"/>
              </a:rPr>
              <a:t> </a:t>
            </a:r>
            <a:r>
              <a:rPr lang="en-NL" dirty="0">
                <a:latin typeface="Roboto" panose="02000000000000000000" pitchFamily="2" charset="0"/>
                <a:ea typeface="Roboto" panose="02000000000000000000" pitchFamily="2" charset="0"/>
              </a:rPr>
              <a:t> diepe weefselinfectie </a:t>
            </a:r>
            <a:r>
              <a:rPr lang="en-NL" dirty="0">
                <a:latin typeface="Roboto" panose="02000000000000000000" pitchFamily="2" charset="0"/>
                <a:ea typeface="Roboto" panose="02000000000000000000" pitchFamily="2" charset="0"/>
                <a:sym typeface="Wingdings" pitchFamily="2" charset="2"/>
              </a:rPr>
              <a:t> osteomyelitis</a:t>
            </a:r>
          </a:p>
          <a:p>
            <a:pPr lvl="3"/>
            <a:r>
              <a:rPr lang="en-NL" dirty="0">
                <a:latin typeface="Roboto" panose="02000000000000000000" pitchFamily="2" charset="0"/>
                <a:ea typeface="Roboto" panose="02000000000000000000" pitchFamily="2" charset="0"/>
                <a:sym typeface="Wingdings" pitchFamily="2" charset="2"/>
              </a:rPr>
              <a:t>Met of zonder systemisch ziek zijn  (SIRS, sepsis)</a:t>
            </a:r>
          </a:p>
          <a:p>
            <a:pPr lvl="4"/>
            <a:endParaRPr lang="en-NL" dirty="0">
              <a:latin typeface="Roboto" panose="02000000000000000000" pitchFamily="2" charset="0"/>
              <a:ea typeface="Roboto" panose="02000000000000000000" pitchFamily="2" charset="0"/>
              <a:sym typeface="Wingdings" pitchFamily="2" charset="2"/>
            </a:endParaRPr>
          </a:p>
          <a:p>
            <a:pPr marL="0" lvl="1" indent="0">
              <a:buNone/>
            </a:pPr>
            <a:r>
              <a:rPr lang="en-NL" sz="2200" dirty="0">
                <a:latin typeface="Roboto" panose="02000000000000000000" pitchFamily="2" charset="0"/>
                <a:ea typeface="Roboto" panose="02000000000000000000" pitchFamily="2" charset="0"/>
                <a:sym typeface="Wingdings" pitchFamily="2" charset="2"/>
              </a:rPr>
              <a:t>Microbiologie</a:t>
            </a:r>
          </a:p>
          <a:p>
            <a:pPr marL="361950" lvl="1" indent="-361950"/>
            <a:r>
              <a:rPr lang="en-NL" sz="1800" dirty="0">
                <a:latin typeface="Roboto" panose="02000000000000000000" pitchFamily="2" charset="0"/>
                <a:ea typeface="Roboto" panose="02000000000000000000" pitchFamily="2" charset="0"/>
                <a:sym typeface="Wingdings" pitchFamily="2" charset="2"/>
              </a:rPr>
              <a:t>Vaak polymicrobieel, met name bij langdurig bestaande ulcera en/of antibiotische voorbehandeling</a:t>
            </a:r>
          </a:p>
          <a:p>
            <a:pPr lvl="4"/>
            <a:endParaRPr lang="en-NL" dirty="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624840" y="1230751"/>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Diabetisch voetulcus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713535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638800" y="2971800"/>
            <a:ext cx="914400" cy="914400"/>
          </a:xfrm>
          <a:prstGeom prst="rect">
            <a:avLst/>
          </a:prstGeom>
        </p:spPr>
      </p:pic>
      <p:pic>
        <p:nvPicPr>
          <p:cNvPr id="7" name="Picture 2" descr="Fig. 2">
            <a:extLst>
              <a:ext uri="{FF2B5EF4-FFF2-40B4-BE49-F238E27FC236}">
                <a16:creationId xmlns:a16="http://schemas.microsoft.com/office/drawing/2014/main" id="{46C6CE71-FC7F-B44F-9C63-DF68920BC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6837"/>
            <a:ext cx="12192000" cy="67611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CE33FB1-BA91-514D-A49E-90933BADC2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136" y="5093934"/>
            <a:ext cx="4612325" cy="1186226"/>
          </a:xfrm>
          <a:prstGeom prst="rect">
            <a:avLst/>
          </a:prstGeom>
        </p:spPr>
      </p:pic>
    </p:spTree>
    <p:extLst>
      <p:ext uri="{BB962C8B-B14F-4D97-AF65-F5344CB8AC3E}">
        <p14:creationId xmlns:p14="http://schemas.microsoft.com/office/powerpoint/2010/main" val="3776996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508725" y="1710531"/>
            <a:ext cx="10896600" cy="4351338"/>
          </a:xfrm>
        </p:spPr>
        <p:txBody>
          <a:bodyPr>
            <a:normAutofit/>
          </a:bodyPr>
          <a:lstStyle/>
          <a:p>
            <a:pPr marL="0" indent="0">
              <a:buNone/>
            </a:pPr>
            <a:r>
              <a:rPr lang="en-GB" sz="2200" dirty="0" smtClean="0">
                <a:latin typeface="Roboto" panose="02000000000000000000" pitchFamily="2" charset="0"/>
                <a:ea typeface="Roboto" panose="02000000000000000000" pitchFamily="2" charset="0"/>
              </a:rPr>
              <a:t>Wat is de </a:t>
            </a:r>
            <a:r>
              <a:rPr lang="en-GB" sz="2200" dirty="0" err="1" smtClean="0">
                <a:latin typeface="Roboto" panose="02000000000000000000" pitchFamily="2" charset="0"/>
                <a:ea typeface="Roboto" panose="02000000000000000000" pitchFamily="2" charset="0"/>
              </a:rPr>
              <a:t>lokalisatie</a:t>
            </a:r>
            <a:r>
              <a:rPr lang="en-GB" sz="2200" dirty="0" smtClean="0">
                <a:latin typeface="Roboto" panose="02000000000000000000" pitchFamily="2" charset="0"/>
                <a:ea typeface="Roboto" panose="02000000000000000000" pitchFamily="2" charset="0"/>
              </a:rPr>
              <a:t> van het </a:t>
            </a:r>
            <a:r>
              <a:rPr lang="en-GB" sz="2200" dirty="0" err="1" smtClean="0">
                <a:latin typeface="Roboto" panose="02000000000000000000" pitchFamily="2" charset="0"/>
                <a:ea typeface="Roboto" panose="02000000000000000000" pitchFamily="2" charset="0"/>
              </a:rPr>
              <a:t>voetulcus</a:t>
            </a:r>
            <a:r>
              <a:rPr lang="en-GB" sz="2200" dirty="0" smtClean="0">
                <a:latin typeface="Roboto" panose="02000000000000000000" pitchFamily="2" charset="0"/>
                <a:ea typeface="Roboto" panose="02000000000000000000" pitchFamily="2" charset="0"/>
              </a:rPr>
              <a:t>?</a:t>
            </a:r>
          </a:p>
          <a:p>
            <a:pPr marL="573786" lvl="3" indent="-285750"/>
            <a:r>
              <a:rPr lang="en-GB" dirty="0" err="1" smtClean="0">
                <a:latin typeface="Roboto" panose="02000000000000000000" pitchFamily="2" charset="0"/>
                <a:ea typeface="Roboto" panose="02000000000000000000" pitchFamily="2" charset="0"/>
              </a:rPr>
              <a:t>Plantair</a:t>
            </a:r>
            <a:r>
              <a:rPr lang="en-GB" dirty="0" smtClean="0">
                <a:latin typeface="Roboto" panose="02000000000000000000" pitchFamily="2" charset="0"/>
                <a:ea typeface="Roboto" panose="02000000000000000000" pitchFamily="2" charset="0"/>
              </a:rPr>
              <a:t> vs </a:t>
            </a:r>
            <a:r>
              <a:rPr lang="en-GB" dirty="0" err="1" smtClean="0">
                <a:latin typeface="Roboto" panose="02000000000000000000" pitchFamily="2" charset="0"/>
                <a:ea typeface="Roboto" panose="02000000000000000000" pitchFamily="2" charset="0"/>
              </a:rPr>
              <a:t>niet-plantair</a:t>
            </a:r>
            <a:endParaRPr lang="en-GB" dirty="0" smtClean="0">
              <a:latin typeface="Roboto" panose="02000000000000000000" pitchFamily="2" charset="0"/>
              <a:ea typeface="Roboto" panose="02000000000000000000" pitchFamily="2" charset="0"/>
            </a:endParaRPr>
          </a:p>
          <a:p>
            <a:pPr marL="573786" lvl="3" indent="-285750"/>
            <a:r>
              <a:rPr lang="en-GB" dirty="0" smtClean="0">
                <a:latin typeface="Roboto" panose="02000000000000000000" pitchFamily="2" charset="0"/>
                <a:ea typeface="Roboto" panose="02000000000000000000" pitchFamily="2" charset="0"/>
              </a:rPr>
              <a:t>Van </a:t>
            </a:r>
            <a:r>
              <a:rPr lang="en-GB" dirty="0" err="1" smtClean="0">
                <a:latin typeface="Roboto" panose="02000000000000000000" pitchFamily="2" charset="0"/>
                <a:ea typeface="Roboto" panose="02000000000000000000" pitchFamily="2" charset="0"/>
              </a:rPr>
              <a:t>belang</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voor</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achterhalen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oorzaak</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voor</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prognose</a:t>
            </a:r>
            <a:endParaRPr lang="en-GB" dirty="0" smtClean="0">
              <a:latin typeface="Roboto" panose="02000000000000000000" pitchFamily="2" charset="0"/>
              <a:ea typeface="Roboto" panose="02000000000000000000" pitchFamily="2" charset="0"/>
            </a:endParaRPr>
          </a:p>
          <a:p>
            <a:pPr marL="573786" lvl="3" indent="-285750"/>
            <a:r>
              <a:rPr lang="nl-NL" dirty="0" err="1" smtClean="0">
                <a:latin typeface="Roboto" panose="02000000000000000000" pitchFamily="2" charset="0"/>
                <a:ea typeface="Roboto" panose="02000000000000000000" pitchFamily="2" charset="0"/>
              </a:rPr>
              <a:t>Plantaire</a:t>
            </a:r>
            <a:r>
              <a:rPr lang="nl-NL" dirty="0" smtClean="0">
                <a:latin typeface="Roboto" panose="02000000000000000000" pitchFamily="2" charset="0"/>
                <a:ea typeface="Roboto" panose="02000000000000000000" pitchFamily="2" charset="0"/>
              </a:rPr>
              <a:t> ulcera: vaak het gevolg van abnormale mechanische belasting. Teenulcera vaak gevolg van te krap schoeisel. Hiel en teenulcera of een ulcus aan de zijkant van kopje </a:t>
            </a:r>
            <a:r>
              <a:rPr lang="nl-NL" dirty="0" err="1" smtClean="0">
                <a:latin typeface="Roboto" panose="02000000000000000000" pitchFamily="2" charset="0"/>
                <a:ea typeface="Roboto" panose="02000000000000000000" pitchFamily="2" charset="0"/>
              </a:rPr>
              <a:t>metatarsale</a:t>
            </a:r>
            <a:r>
              <a:rPr lang="nl-NL" dirty="0" smtClean="0">
                <a:latin typeface="Roboto" panose="02000000000000000000" pitchFamily="2" charset="0"/>
                <a:ea typeface="Roboto" panose="02000000000000000000" pitchFamily="2" charset="0"/>
              </a:rPr>
              <a:t> 1 bij </a:t>
            </a:r>
            <a:r>
              <a:rPr lang="nl-NL" dirty="0" err="1" smtClean="0">
                <a:latin typeface="Roboto" panose="02000000000000000000" pitchFamily="2" charset="0"/>
                <a:ea typeface="Roboto" panose="02000000000000000000" pitchFamily="2" charset="0"/>
              </a:rPr>
              <a:t>hallux</a:t>
            </a:r>
            <a:r>
              <a:rPr lang="nl-NL" dirty="0" smtClean="0">
                <a:latin typeface="Roboto" panose="02000000000000000000" pitchFamily="2" charset="0"/>
                <a:ea typeface="Roboto" panose="02000000000000000000" pitchFamily="2" charset="0"/>
              </a:rPr>
              <a:t> </a:t>
            </a:r>
            <a:r>
              <a:rPr lang="nl-NL" dirty="0" err="1" smtClean="0">
                <a:latin typeface="Roboto" panose="02000000000000000000" pitchFamily="2" charset="0"/>
                <a:ea typeface="Roboto" panose="02000000000000000000" pitchFamily="2" charset="0"/>
              </a:rPr>
              <a:t>valgus</a:t>
            </a:r>
            <a:r>
              <a:rPr lang="nl-NL" dirty="0" smtClean="0">
                <a:latin typeface="Roboto" panose="02000000000000000000" pitchFamily="2" charset="0"/>
                <a:ea typeface="Roboto" panose="02000000000000000000" pitchFamily="2" charset="0"/>
              </a:rPr>
              <a:t>, of </a:t>
            </a:r>
            <a:r>
              <a:rPr lang="nl-NL" dirty="0" err="1" smtClean="0">
                <a:latin typeface="Roboto" panose="02000000000000000000" pitchFamily="2" charset="0"/>
                <a:ea typeface="Roboto" panose="02000000000000000000" pitchFamily="2" charset="0"/>
              </a:rPr>
              <a:t>metatarsale</a:t>
            </a:r>
            <a:r>
              <a:rPr lang="nl-NL" dirty="0" smtClean="0">
                <a:latin typeface="Roboto" panose="02000000000000000000" pitchFamily="2" charset="0"/>
                <a:ea typeface="Roboto" panose="02000000000000000000" pitchFamily="2" charset="0"/>
              </a:rPr>
              <a:t> 5, kunnen veroorzaakt zijn door te krap schoeisel. </a:t>
            </a:r>
            <a:r>
              <a:rPr lang="nl-NL" dirty="0" err="1" smtClean="0">
                <a:latin typeface="Roboto" panose="02000000000000000000" pitchFamily="2" charset="0"/>
                <a:ea typeface="Roboto" panose="02000000000000000000" pitchFamily="2" charset="0"/>
              </a:rPr>
              <a:t>Plantaire</a:t>
            </a:r>
            <a:r>
              <a:rPr lang="nl-NL" dirty="0" smtClean="0">
                <a:latin typeface="Roboto" panose="02000000000000000000" pitchFamily="2" charset="0"/>
                <a:ea typeface="Roboto" panose="02000000000000000000" pitchFamily="2" charset="0"/>
              </a:rPr>
              <a:t> ulcera, met name op de hiel hebben de slechtste prognose ten opzichte van de andere lokalisaties en zijn indicatie voor verwijzing naar 2</a:t>
            </a:r>
            <a:r>
              <a:rPr lang="nl-NL" baseline="30000" dirty="0" smtClean="0">
                <a:latin typeface="Roboto" panose="02000000000000000000" pitchFamily="2" charset="0"/>
                <a:ea typeface="Roboto" panose="02000000000000000000" pitchFamily="2" charset="0"/>
              </a:rPr>
              <a:t>e</a:t>
            </a:r>
            <a:r>
              <a:rPr lang="nl-NL" dirty="0" smtClean="0">
                <a:latin typeface="Roboto" panose="02000000000000000000" pitchFamily="2" charset="0"/>
                <a:ea typeface="Roboto" panose="02000000000000000000" pitchFamily="2" charset="0"/>
              </a:rPr>
              <a:t> lijn</a:t>
            </a:r>
          </a:p>
          <a:p>
            <a:pPr marL="573786" lvl="3" indent="-285750"/>
            <a:endParaRPr lang="en-GB" dirty="0" smtClean="0">
              <a:latin typeface="Roboto" panose="02000000000000000000" pitchFamily="2" charset="0"/>
              <a:ea typeface="Roboto" panose="02000000000000000000" pitchFamily="2" charset="0"/>
            </a:endParaRPr>
          </a:p>
          <a:p>
            <a:pPr marL="0" indent="0">
              <a:buNone/>
            </a:pPr>
            <a:r>
              <a:rPr lang="en-GB" sz="2200" dirty="0" smtClean="0">
                <a:latin typeface="Roboto" panose="02000000000000000000" pitchFamily="2" charset="0"/>
                <a:ea typeface="Roboto" panose="02000000000000000000" pitchFamily="2" charset="0"/>
              </a:rPr>
              <a:t>Is </a:t>
            </a:r>
            <a:r>
              <a:rPr lang="en-GB" sz="2200" dirty="0" err="1" smtClean="0">
                <a:latin typeface="Roboto" panose="02000000000000000000" pitchFamily="2" charset="0"/>
                <a:ea typeface="Roboto" panose="02000000000000000000" pitchFamily="2" charset="0"/>
              </a:rPr>
              <a:t>er</a:t>
            </a:r>
            <a:r>
              <a:rPr lang="en-GB" sz="2200" dirty="0" smtClean="0">
                <a:latin typeface="Roboto" panose="02000000000000000000" pitchFamily="2" charset="0"/>
                <a:ea typeface="Roboto" panose="02000000000000000000" pitchFamily="2" charset="0"/>
              </a:rPr>
              <a:t> </a:t>
            </a:r>
            <a:r>
              <a:rPr lang="en-GB" sz="2200" dirty="0" err="1" smtClean="0">
                <a:latin typeface="Roboto" panose="02000000000000000000" pitchFamily="2" charset="0"/>
                <a:ea typeface="Roboto" panose="02000000000000000000" pitchFamily="2" charset="0"/>
              </a:rPr>
              <a:t>sprake</a:t>
            </a:r>
            <a:r>
              <a:rPr lang="en-GB" sz="2200" dirty="0" smtClean="0">
                <a:latin typeface="Roboto" panose="02000000000000000000" pitchFamily="2" charset="0"/>
                <a:ea typeface="Roboto" panose="02000000000000000000" pitchFamily="2" charset="0"/>
              </a:rPr>
              <a:t> van </a:t>
            </a:r>
            <a:r>
              <a:rPr lang="en-GB" sz="2200" dirty="0" err="1" smtClean="0">
                <a:latin typeface="Roboto" panose="02000000000000000000" pitchFamily="2" charset="0"/>
                <a:ea typeface="Roboto" panose="02000000000000000000" pitchFamily="2" charset="0"/>
              </a:rPr>
              <a:t>een</a:t>
            </a:r>
            <a:r>
              <a:rPr lang="en-GB" sz="2200" dirty="0" smtClean="0">
                <a:latin typeface="Roboto" panose="02000000000000000000" pitchFamily="2" charset="0"/>
                <a:ea typeface="Roboto" panose="02000000000000000000" pitchFamily="2" charset="0"/>
              </a:rPr>
              <a:t> </a:t>
            </a:r>
            <a:r>
              <a:rPr lang="en-GB" sz="2200" dirty="0" err="1" smtClean="0">
                <a:latin typeface="Roboto" panose="02000000000000000000" pitchFamily="2" charset="0"/>
                <a:ea typeface="Roboto" panose="02000000000000000000" pitchFamily="2" charset="0"/>
              </a:rPr>
              <a:t>oppervlakkig</a:t>
            </a:r>
            <a:r>
              <a:rPr lang="en-GB" sz="2200" dirty="0" smtClean="0">
                <a:latin typeface="Roboto" panose="02000000000000000000" pitchFamily="2" charset="0"/>
                <a:ea typeface="Roboto" panose="02000000000000000000" pitchFamily="2" charset="0"/>
              </a:rPr>
              <a:t> of van </a:t>
            </a:r>
            <a:r>
              <a:rPr lang="en-GB" sz="2200" dirty="0" err="1" smtClean="0">
                <a:latin typeface="Roboto" panose="02000000000000000000" pitchFamily="2" charset="0"/>
                <a:ea typeface="Roboto" panose="02000000000000000000" pitchFamily="2" charset="0"/>
              </a:rPr>
              <a:t>een</a:t>
            </a:r>
            <a:r>
              <a:rPr lang="en-GB" sz="2200" dirty="0" smtClean="0">
                <a:latin typeface="Roboto" panose="02000000000000000000" pitchFamily="2" charset="0"/>
                <a:ea typeface="Roboto" panose="02000000000000000000" pitchFamily="2" charset="0"/>
              </a:rPr>
              <a:t> </a:t>
            </a:r>
            <a:r>
              <a:rPr lang="en-GB" sz="2200" dirty="0" err="1" smtClean="0">
                <a:latin typeface="Roboto" panose="02000000000000000000" pitchFamily="2" charset="0"/>
                <a:ea typeface="Roboto" panose="02000000000000000000" pitchFamily="2" charset="0"/>
              </a:rPr>
              <a:t>diep</a:t>
            </a:r>
            <a:r>
              <a:rPr lang="en-GB" sz="2200" dirty="0" smtClean="0">
                <a:latin typeface="Roboto" panose="02000000000000000000" pitchFamily="2" charset="0"/>
                <a:ea typeface="Roboto" panose="02000000000000000000" pitchFamily="2" charset="0"/>
              </a:rPr>
              <a:t> </a:t>
            </a:r>
            <a:r>
              <a:rPr lang="en-GB" sz="2200" dirty="0" err="1" smtClean="0">
                <a:latin typeface="Roboto" panose="02000000000000000000" pitchFamily="2" charset="0"/>
                <a:ea typeface="Roboto" panose="02000000000000000000" pitchFamily="2" charset="0"/>
              </a:rPr>
              <a:t>voetulcus</a:t>
            </a:r>
            <a:r>
              <a:rPr lang="en-GB" sz="2200" dirty="0" smtClean="0">
                <a:latin typeface="Roboto" panose="02000000000000000000" pitchFamily="2" charset="0"/>
                <a:ea typeface="Roboto" panose="02000000000000000000" pitchFamily="2" charset="0"/>
              </a:rPr>
              <a:t>?</a:t>
            </a:r>
          </a:p>
          <a:p>
            <a:pPr marL="573786" lvl="3" indent="-285750"/>
            <a:r>
              <a:rPr lang="en-GB" dirty="0" smtClean="0">
                <a:latin typeface="Roboto" panose="02000000000000000000" pitchFamily="2" charset="0"/>
                <a:ea typeface="Roboto" panose="02000000000000000000" pitchFamily="2" charset="0"/>
              </a:rPr>
              <a:t>Diep </a:t>
            </a:r>
            <a:r>
              <a:rPr lang="en-GB" dirty="0" err="1" smtClean="0">
                <a:latin typeface="Roboto" panose="02000000000000000000" pitchFamily="2" charset="0"/>
                <a:ea typeface="Roboto" panose="02000000000000000000" pitchFamily="2" charset="0"/>
              </a:rPr>
              <a:t>ulcus</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dieper</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dan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subcutis</a:t>
            </a:r>
            <a:r>
              <a:rPr lang="en-GB" dirty="0" smtClean="0">
                <a:latin typeface="Roboto" panose="02000000000000000000" pitchFamily="2" charset="0"/>
                <a:ea typeface="Roboto" panose="02000000000000000000" pitchFamily="2" charset="0"/>
              </a:rPr>
              <a:t> </a:t>
            </a:r>
          </a:p>
          <a:p>
            <a:pPr marL="573786" lvl="3" indent="-285750"/>
            <a:r>
              <a:rPr lang="en-GB" dirty="0" err="1" smtClean="0">
                <a:latin typeface="Roboto" panose="02000000000000000000" pitchFamily="2" charset="0"/>
                <a:ea typeface="Roboto" panose="02000000000000000000" pitchFamily="2" charset="0"/>
              </a:rPr>
              <a:t>Inspectie</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alleen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vaak</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onvoldoende</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ivm</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necrose</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beslag</a:t>
            </a:r>
            <a:r>
              <a:rPr lang="en-GB" dirty="0" smtClean="0">
                <a:latin typeface="Roboto" panose="02000000000000000000" pitchFamily="2" charset="0"/>
                <a:ea typeface="Roboto" panose="02000000000000000000" pitchFamily="2" charset="0"/>
              </a:rPr>
              <a:t> op </a:t>
            </a:r>
            <a:r>
              <a:rPr lang="en-GB" dirty="0" err="1" smtClean="0">
                <a:latin typeface="Roboto" panose="02000000000000000000" pitchFamily="2" charset="0"/>
                <a:ea typeface="Roboto" panose="02000000000000000000" pitchFamily="2" charset="0"/>
              </a:rPr>
              <a:t>ulcus</a:t>
            </a:r>
            <a:r>
              <a:rPr lang="en-GB" dirty="0" smtClean="0">
                <a:latin typeface="Roboto" panose="02000000000000000000" pitchFamily="2" charset="0"/>
                <a:ea typeface="Roboto" panose="02000000000000000000" pitchFamily="2" charset="0"/>
              </a:rPr>
              <a:t>. </a:t>
            </a:r>
          </a:p>
          <a:p>
            <a:pPr marL="573786" lvl="3" indent="-285750"/>
            <a:r>
              <a:rPr lang="en-GB" dirty="0" err="1" smtClean="0">
                <a:latin typeface="Roboto" panose="02000000000000000000" pitchFamily="2" charset="0"/>
                <a:ea typeface="Roboto" panose="02000000000000000000" pitchFamily="2" charset="0"/>
              </a:rPr>
              <a:t>Verwijder</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necrotisch</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materiaal</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evt</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metscalpel</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Ulcus</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vervolgens</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sonderen</a:t>
            </a:r>
            <a:r>
              <a:rPr lang="en-GB" dirty="0" smtClean="0">
                <a:latin typeface="Roboto" panose="02000000000000000000" pitchFamily="2" charset="0"/>
                <a:ea typeface="Roboto" panose="02000000000000000000" pitchFamily="2" charset="0"/>
              </a:rPr>
              <a:t> met </a:t>
            </a:r>
            <a:r>
              <a:rPr lang="en-GB" dirty="0" err="1" smtClean="0">
                <a:latin typeface="Roboto" panose="02000000000000000000" pitchFamily="2" charset="0"/>
                <a:ea typeface="Roboto" panose="02000000000000000000" pitchFamily="2" charset="0"/>
              </a:rPr>
              <a:t>een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steriele</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metalen</a:t>
            </a:r>
            <a:r>
              <a:rPr lang="en-GB" dirty="0" smtClean="0">
                <a:latin typeface="Roboto" panose="02000000000000000000" pitchFamily="2" charset="0"/>
                <a:ea typeface="Roboto" panose="02000000000000000000" pitchFamily="2" charset="0"/>
              </a:rPr>
              <a:t> </a:t>
            </a:r>
            <a:r>
              <a:rPr lang="en-GB" dirty="0" err="1" smtClean="0">
                <a:latin typeface="Roboto" panose="02000000000000000000" pitchFamily="2" charset="0"/>
                <a:ea typeface="Roboto" panose="02000000000000000000" pitchFamily="2" charset="0"/>
              </a:rPr>
              <a:t>sonde</a:t>
            </a:r>
            <a:endParaRPr lang="en-GB" dirty="0" smtClean="0">
              <a:latin typeface="Roboto" panose="02000000000000000000" pitchFamily="2" charset="0"/>
              <a:ea typeface="Roboto" panose="02000000000000000000" pitchFamily="2" charset="0"/>
            </a:endParaRPr>
          </a:p>
          <a:p>
            <a:endParaRPr lang="en-GB" dirty="0" smtClean="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592567" y="941090"/>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Eerste beoordeling ulcus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18452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39" y="2140113"/>
            <a:ext cx="11233332" cy="4351338"/>
          </a:xfrm>
        </p:spPr>
        <p:txBody>
          <a:bodyPr>
            <a:normAutofit fontScale="92500" lnSpcReduction="20000"/>
          </a:bodyPr>
          <a:lstStyle/>
          <a:p>
            <a:r>
              <a:rPr lang="en-GB" sz="2400" dirty="0" err="1">
                <a:latin typeface="Roboto" panose="02000000000000000000" pitchFamily="2" charset="0"/>
                <a:ea typeface="Roboto" panose="02000000000000000000" pitchFamily="2" charset="0"/>
              </a:rPr>
              <a:t>Zijn</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er</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aanwijzingen</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voor</a:t>
            </a:r>
            <a:r>
              <a:rPr lang="en-GB" sz="2400" dirty="0">
                <a:latin typeface="Roboto" panose="02000000000000000000" pitchFamily="2" charset="0"/>
                <a:ea typeface="Roboto" panose="02000000000000000000" pitchFamily="2" charset="0"/>
              </a:rPr>
              <a:t> PAV ?</a:t>
            </a:r>
          </a:p>
          <a:p>
            <a:pPr lvl="2"/>
            <a:r>
              <a:rPr lang="en-GB" sz="1900" dirty="0">
                <a:latin typeface="Roboto" panose="02000000000000000000" pitchFamily="2" charset="0"/>
                <a:ea typeface="Roboto" panose="02000000000000000000" pitchFamily="2" charset="0"/>
              </a:rPr>
              <a:t>1e </a:t>
            </a:r>
            <a:r>
              <a:rPr lang="en-GB" sz="1900" dirty="0" err="1">
                <a:latin typeface="Roboto" panose="02000000000000000000" pitchFamily="2" charset="0"/>
                <a:ea typeface="Roboto" panose="02000000000000000000" pitchFamily="2" charset="0"/>
              </a:rPr>
              <a:t>lijn</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obv</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voorgeschiedenis</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en</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anamnese</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claudicatio</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pulsaties</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zomogelijk</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enkel</a:t>
            </a:r>
            <a:r>
              <a:rPr lang="en-GB" sz="1900" dirty="0">
                <a:latin typeface="Roboto" panose="02000000000000000000" pitchFamily="2" charset="0"/>
                <a:ea typeface="Roboto" panose="02000000000000000000" pitchFamily="2" charset="0"/>
              </a:rPr>
              <a:t>-arm index </a:t>
            </a:r>
          </a:p>
          <a:p>
            <a:pPr lvl="2"/>
            <a:r>
              <a:rPr lang="en-GB" sz="1900" dirty="0">
                <a:latin typeface="Roboto" panose="02000000000000000000" pitchFamily="2" charset="0"/>
                <a:ea typeface="Roboto" panose="02000000000000000000" pitchFamily="2" charset="0"/>
              </a:rPr>
              <a:t>2e </a:t>
            </a:r>
            <a:r>
              <a:rPr lang="en-GB" sz="1900" dirty="0" err="1">
                <a:latin typeface="Roboto" panose="02000000000000000000" pitchFamily="2" charset="0"/>
                <a:ea typeface="Roboto" panose="02000000000000000000" pitchFamily="2" charset="0"/>
              </a:rPr>
              <a:t>lijn</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teendruk</a:t>
            </a:r>
            <a:r>
              <a:rPr lang="en-GB" sz="1900" dirty="0">
                <a:latin typeface="Roboto" panose="02000000000000000000" pitchFamily="2" charset="0"/>
                <a:ea typeface="Roboto" panose="02000000000000000000" pitchFamily="2" charset="0"/>
              </a:rPr>
              <a:t>, Doppler, </a:t>
            </a:r>
            <a:r>
              <a:rPr lang="en-GB" sz="1900" dirty="0" err="1">
                <a:latin typeface="Roboto" panose="02000000000000000000" pitchFamily="2" charset="0"/>
                <a:ea typeface="Roboto" panose="02000000000000000000" pitchFamily="2" charset="0"/>
              </a:rPr>
              <a:t>angiografie</a:t>
            </a:r>
            <a:endParaRPr lang="en-GB" sz="1900" dirty="0">
              <a:latin typeface="Roboto" panose="02000000000000000000" pitchFamily="2" charset="0"/>
              <a:ea typeface="Roboto" panose="02000000000000000000" pitchFamily="2" charset="0"/>
            </a:endParaRPr>
          </a:p>
          <a:p>
            <a:pPr lvl="4"/>
            <a:endParaRPr lang="en-GB" dirty="0">
              <a:latin typeface="Roboto" panose="02000000000000000000" pitchFamily="2" charset="0"/>
              <a:ea typeface="Roboto" panose="02000000000000000000" pitchFamily="2" charset="0"/>
            </a:endParaRPr>
          </a:p>
          <a:p>
            <a:r>
              <a:rPr lang="en-GB" sz="2400" dirty="0">
                <a:latin typeface="Roboto" panose="02000000000000000000" pitchFamily="2" charset="0"/>
                <a:ea typeface="Roboto" panose="02000000000000000000" pitchFamily="2" charset="0"/>
              </a:rPr>
              <a:t>Is </a:t>
            </a:r>
            <a:r>
              <a:rPr lang="en-GB" sz="2400" dirty="0" err="1">
                <a:latin typeface="Roboto" panose="02000000000000000000" pitchFamily="2" charset="0"/>
                <a:ea typeface="Roboto" panose="02000000000000000000" pitchFamily="2" charset="0"/>
              </a:rPr>
              <a:t>er</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neuropathie</a:t>
            </a:r>
            <a:r>
              <a:rPr lang="en-GB" sz="2400" dirty="0">
                <a:latin typeface="Roboto" panose="02000000000000000000" pitchFamily="2" charset="0"/>
                <a:ea typeface="Roboto" panose="02000000000000000000" pitchFamily="2" charset="0"/>
              </a:rPr>
              <a:t>?</a:t>
            </a:r>
          </a:p>
          <a:p>
            <a:pPr lvl="2"/>
            <a:r>
              <a:rPr lang="nl-NL" sz="1900" dirty="0">
                <a:latin typeface="Roboto" panose="02000000000000000000" pitchFamily="2" charset="0"/>
                <a:ea typeface="Roboto" panose="02000000000000000000" pitchFamily="2" charset="0"/>
              </a:rPr>
              <a:t>Indien sensibiliteit voor het 10-grams </a:t>
            </a:r>
            <a:r>
              <a:rPr lang="nl-NL" sz="1900" dirty="0" err="1">
                <a:latin typeface="Roboto" panose="02000000000000000000" pitchFamily="2" charset="0"/>
                <a:ea typeface="Roboto" panose="02000000000000000000" pitchFamily="2" charset="0"/>
              </a:rPr>
              <a:t>monofilament</a:t>
            </a:r>
            <a:r>
              <a:rPr lang="nl-NL" sz="1900" dirty="0">
                <a:latin typeface="Roboto" panose="02000000000000000000" pitchFamily="2" charset="0"/>
                <a:ea typeface="Roboto" panose="02000000000000000000" pitchFamily="2" charset="0"/>
              </a:rPr>
              <a:t> afwezig is er neuropathie</a:t>
            </a:r>
          </a:p>
          <a:p>
            <a:pPr lvl="2"/>
            <a:r>
              <a:rPr lang="nl-NL" sz="1900" dirty="0">
                <a:latin typeface="Roboto" panose="02000000000000000000" pitchFamily="2" charset="0"/>
                <a:ea typeface="Roboto" panose="02000000000000000000" pitchFamily="2" charset="0"/>
              </a:rPr>
              <a:t>Indien het </a:t>
            </a:r>
            <a:r>
              <a:rPr lang="nl-NL" sz="1900" dirty="0" err="1">
                <a:latin typeface="Roboto" panose="02000000000000000000" pitchFamily="2" charset="0"/>
                <a:ea typeface="Roboto" panose="02000000000000000000" pitchFamily="2" charset="0"/>
              </a:rPr>
              <a:t>monofilament</a:t>
            </a:r>
            <a:r>
              <a:rPr lang="nl-NL" sz="1900" dirty="0">
                <a:latin typeface="Roboto" panose="02000000000000000000" pitchFamily="2" charset="0"/>
                <a:ea typeface="Roboto" panose="02000000000000000000" pitchFamily="2" charset="0"/>
              </a:rPr>
              <a:t> wel wordt gevoeld moet aanvullend de sensibiliteit voor de stemvork (128 Hz) worden getest</a:t>
            </a:r>
            <a:endParaRPr lang="en-GB" sz="19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r>
              <a:rPr lang="en-GB" sz="2400" dirty="0">
                <a:latin typeface="Roboto" panose="02000000000000000000" pitchFamily="2" charset="0"/>
                <a:ea typeface="Roboto" panose="02000000000000000000" pitchFamily="2" charset="0"/>
              </a:rPr>
              <a:t>Is </a:t>
            </a:r>
            <a:r>
              <a:rPr lang="en-GB" sz="2400" dirty="0" err="1">
                <a:latin typeface="Roboto" panose="02000000000000000000" pitchFamily="2" charset="0"/>
                <a:ea typeface="Roboto" panose="02000000000000000000" pitchFamily="2" charset="0"/>
              </a:rPr>
              <a:t>er</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een</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directe</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oorzaak</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te</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identificeren</a:t>
            </a:r>
            <a:r>
              <a:rPr lang="en-GB" sz="2400" dirty="0">
                <a:latin typeface="Roboto" panose="02000000000000000000" pitchFamily="2" charset="0"/>
                <a:ea typeface="Roboto" panose="02000000000000000000" pitchFamily="2" charset="0"/>
              </a:rPr>
              <a:t>?</a:t>
            </a:r>
          </a:p>
          <a:p>
            <a:pPr lvl="2"/>
            <a:r>
              <a:rPr lang="en-GB" sz="1900" dirty="0" err="1">
                <a:latin typeface="Roboto" panose="02000000000000000000" pitchFamily="2" charset="0"/>
                <a:ea typeface="Roboto" panose="02000000000000000000" pitchFamily="2" charset="0"/>
              </a:rPr>
              <a:t>Bijvoorbeeld</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slecht</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passend</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schoeisel</a:t>
            </a:r>
            <a:endParaRPr lang="en-GB" sz="1900" dirty="0">
              <a:latin typeface="Roboto" panose="02000000000000000000" pitchFamily="2" charset="0"/>
              <a:ea typeface="Roboto" panose="02000000000000000000" pitchFamily="2" charset="0"/>
            </a:endParaRPr>
          </a:p>
          <a:p>
            <a:pPr lvl="1"/>
            <a:endParaRPr lang="en-GB" dirty="0">
              <a:latin typeface="Roboto" panose="02000000000000000000" pitchFamily="2" charset="0"/>
              <a:ea typeface="Roboto" panose="02000000000000000000" pitchFamily="2" charset="0"/>
            </a:endParaRPr>
          </a:p>
          <a:p>
            <a:r>
              <a:rPr lang="en-GB" sz="2400" dirty="0" err="1">
                <a:latin typeface="Roboto" panose="02000000000000000000" pitchFamily="2" charset="0"/>
                <a:ea typeface="Roboto" panose="02000000000000000000" pitchFamily="2" charset="0"/>
              </a:rPr>
              <a:t>Zijn</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er</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tekenen</a:t>
            </a:r>
            <a:r>
              <a:rPr lang="en-GB" sz="2400" dirty="0">
                <a:latin typeface="Roboto" panose="02000000000000000000" pitchFamily="2" charset="0"/>
                <a:ea typeface="Roboto" panose="02000000000000000000" pitchFamily="2" charset="0"/>
              </a:rPr>
              <a:t> van </a:t>
            </a:r>
            <a:r>
              <a:rPr lang="en-GB" sz="2400" dirty="0" err="1">
                <a:latin typeface="Roboto" panose="02000000000000000000" pitchFamily="2" charset="0"/>
                <a:ea typeface="Roboto" panose="02000000000000000000" pitchFamily="2" charset="0"/>
              </a:rPr>
              <a:t>een</a:t>
            </a:r>
            <a:r>
              <a:rPr lang="en-GB" sz="2400" dirty="0">
                <a:latin typeface="Roboto" panose="02000000000000000000" pitchFamily="2" charset="0"/>
                <a:ea typeface="Roboto" panose="02000000000000000000" pitchFamily="2" charset="0"/>
              </a:rPr>
              <a:t> </a:t>
            </a:r>
            <a:r>
              <a:rPr lang="en-GB" sz="2400" dirty="0" err="1">
                <a:latin typeface="Roboto" panose="02000000000000000000" pitchFamily="2" charset="0"/>
                <a:ea typeface="Roboto" panose="02000000000000000000" pitchFamily="2" charset="0"/>
              </a:rPr>
              <a:t>infectie</a:t>
            </a:r>
            <a:r>
              <a:rPr lang="en-GB" sz="2400" dirty="0">
                <a:latin typeface="Roboto" panose="02000000000000000000" pitchFamily="2" charset="0"/>
                <a:ea typeface="Roboto" panose="02000000000000000000" pitchFamily="2" charset="0"/>
              </a:rPr>
              <a:t>?</a:t>
            </a:r>
          </a:p>
          <a:p>
            <a:pPr lvl="2"/>
            <a:r>
              <a:rPr lang="en-GB" sz="1900" dirty="0">
                <a:latin typeface="Roboto" panose="02000000000000000000" pitchFamily="2" charset="0"/>
                <a:ea typeface="Roboto" panose="02000000000000000000" pitchFamily="2" charset="0"/>
              </a:rPr>
              <a:t>Zo </a:t>
            </a:r>
            <a:r>
              <a:rPr lang="en-GB" sz="1900" dirty="0" err="1">
                <a:latin typeface="Roboto" panose="02000000000000000000" pitchFamily="2" charset="0"/>
                <a:ea typeface="Roboto" panose="02000000000000000000" pitchFamily="2" charset="0"/>
              </a:rPr>
              <a:t>ja</a:t>
            </a:r>
            <a:r>
              <a:rPr lang="en-GB" sz="1900" dirty="0">
                <a:latin typeface="Roboto" panose="02000000000000000000" pitchFamily="2" charset="0"/>
                <a:ea typeface="Roboto" panose="02000000000000000000" pitchFamily="2" charset="0"/>
              </a:rPr>
              <a:t>, </a:t>
            </a:r>
            <a:r>
              <a:rPr lang="en-GB" sz="1900" dirty="0" err="1">
                <a:latin typeface="Roboto" panose="02000000000000000000" pitchFamily="2" charset="0"/>
                <a:ea typeface="Roboto" panose="02000000000000000000" pitchFamily="2" charset="0"/>
              </a:rPr>
              <a:t>classificeer</a:t>
            </a:r>
            <a:r>
              <a:rPr lang="en-GB" sz="1900" dirty="0">
                <a:latin typeface="Roboto" panose="02000000000000000000" pitchFamily="2" charset="0"/>
                <a:ea typeface="Roboto" panose="02000000000000000000" pitchFamily="2" charset="0"/>
              </a:rPr>
              <a:t> de </a:t>
            </a:r>
            <a:r>
              <a:rPr lang="en-GB" sz="1900" dirty="0" err="1">
                <a:latin typeface="Roboto" panose="02000000000000000000" pitchFamily="2" charset="0"/>
                <a:ea typeface="Roboto" panose="02000000000000000000" pitchFamily="2" charset="0"/>
              </a:rPr>
              <a:t>ernst</a:t>
            </a:r>
            <a:r>
              <a:rPr lang="en-GB" sz="1900" dirty="0">
                <a:latin typeface="Roboto" panose="02000000000000000000" pitchFamily="2" charset="0"/>
                <a:ea typeface="Roboto" panose="02000000000000000000" pitchFamily="2" charset="0"/>
              </a:rPr>
              <a:t> van </a:t>
            </a:r>
            <a:r>
              <a:rPr lang="en-GB" sz="1900" dirty="0" err="1">
                <a:latin typeface="Roboto" panose="02000000000000000000" pitchFamily="2" charset="0"/>
                <a:ea typeface="Roboto" panose="02000000000000000000" pitchFamily="2" charset="0"/>
              </a:rPr>
              <a:t>infectie</a:t>
            </a:r>
            <a:endParaRPr lang="en-GB" sz="19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39" y="117696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Eerste beoordeling ulcus</a:t>
            </a:r>
          </a:p>
        </p:txBody>
      </p:sp>
    </p:spTree>
    <p:extLst>
      <p:ext uri="{BB962C8B-B14F-4D97-AF65-F5344CB8AC3E}">
        <p14:creationId xmlns:p14="http://schemas.microsoft.com/office/powerpoint/2010/main" val="272168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6" name="Picture 5">
            <a:extLst>
              <a:ext uri="{FF2B5EF4-FFF2-40B4-BE49-F238E27FC236}">
                <a16:creationId xmlns:a16="http://schemas.microsoft.com/office/drawing/2014/main" id="{6ED0878E-4AE6-CE41-9062-40C51EA59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4960" y="455720"/>
            <a:ext cx="10012486" cy="5686405"/>
          </a:xfrm>
          <a:prstGeom prst="rect">
            <a:avLst/>
          </a:prstGeom>
        </p:spPr>
      </p:pic>
    </p:spTree>
    <p:extLst>
      <p:ext uri="{BB962C8B-B14F-4D97-AF65-F5344CB8AC3E}">
        <p14:creationId xmlns:p14="http://schemas.microsoft.com/office/powerpoint/2010/main" val="3918939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5" name="Picture 4">
            <a:extLst>
              <a:ext uri="{FF2B5EF4-FFF2-40B4-BE49-F238E27FC236}">
                <a16:creationId xmlns:a16="http://schemas.microsoft.com/office/drawing/2014/main" id="{B453ADF9-E3BD-EA48-BD33-370D955B6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384" y="1968717"/>
            <a:ext cx="9740900" cy="1473200"/>
          </a:xfrm>
          <a:prstGeom prst="rect">
            <a:avLst/>
          </a:prstGeom>
        </p:spPr>
      </p:pic>
    </p:spTree>
    <p:extLst>
      <p:ext uri="{BB962C8B-B14F-4D97-AF65-F5344CB8AC3E}">
        <p14:creationId xmlns:p14="http://schemas.microsoft.com/office/powerpoint/2010/main" val="2820144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6" name="Picture 5">
            <a:extLst>
              <a:ext uri="{FF2B5EF4-FFF2-40B4-BE49-F238E27FC236}">
                <a16:creationId xmlns:a16="http://schemas.microsoft.com/office/drawing/2014/main" id="{AF2B9EF1-A5C9-3040-A7AD-175D7E3F48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4368" y="9144"/>
            <a:ext cx="7788864" cy="6858000"/>
          </a:xfrm>
          <a:prstGeom prst="rect">
            <a:avLst/>
          </a:prstGeom>
        </p:spPr>
      </p:pic>
      <p:sp>
        <p:nvSpPr>
          <p:cNvPr id="8" name="TextBox 11">
            <a:extLst>
              <a:ext uri="{FF2B5EF4-FFF2-40B4-BE49-F238E27FC236}">
                <a16:creationId xmlns:a16="http://schemas.microsoft.com/office/drawing/2014/main" id="{30D9E3B2-E83A-0E40-BBBE-EA4A61E3B124}"/>
              </a:ext>
            </a:extLst>
          </p:cNvPr>
          <p:cNvSpPr txBox="1"/>
          <p:nvPr/>
        </p:nvSpPr>
        <p:spPr>
          <a:xfrm>
            <a:off x="9254776" y="969212"/>
            <a:ext cx="2880320" cy="923330"/>
          </a:xfrm>
          <a:prstGeom prst="rect">
            <a:avLst/>
          </a:prstGeom>
          <a:solidFill>
            <a:schemeClr val="accent5">
              <a:lumMod val="60000"/>
              <a:lumOff val="40000"/>
            </a:schemeClr>
          </a:solidFill>
        </p:spPr>
        <p:txBody>
          <a:bodyPr wrap="square" rtlCol="0">
            <a:spAutoFit/>
          </a:bodyPr>
          <a:lstStyle/>
          <a:p>
            <a:r>
              <a:rPr lang="en-NL" dirty="0">
                <a:latin typeface="Roboto" panose="02000000000000000000" pitchFamily="2" charset="0"/>
                <a:ea typeface="Roboto" panose="02000000000000000000" pitchFamily="2" charset="0"/>
              </a:rPr>
              <a:t>NB: CRP / leu kunnen normaal zijn bij geinfecteerd uclus</a:t>
            </a:r>
          </a:p>
        </p:txBody>
      </p:sp>
      <p:sp>
        <p:nvSpPr>
          <p:cNvPr id="9" name="TextBox 2">
            <a:extLst>
              <a:ext uri="{FF2B5EF4-FFF2-40B4-BE49-F238E27FC236}">
                <a16:creationId xmlns:a16="http://schemas.microsoft.com/office/drawing/2014/main" id="{ADF0B8B7-A0F6-9348-A6BD-7EC3F4A34CE8}"/>
              </a:ext>
            </a:extLst>
          </p:cNvPr>
          <p:cNvSpPr txBox="1"/>
          <p:nvPr/>
        </p:nvSpPr>
        <p:spPr>
          <a:xfrm>
            <a:off x="9254776" y="3128776"/>
            <a:ext cx="2880320" cy="2585323"/>
          </a:xfrm>
          <a:prstGeom prst="rect">
            <a:avLst/>
          </a:prstGeom>
          <a:solidFill>
            <a:schemeClr val="accent5">
              <a:lumMod val="60000"/>
              <a:lumOff val="40000"/>
            </a:schemeClr>
          </a:solidFill>
        </p:spPr>
        <p:txBody>
          <a:bodyPr wrap="square" rtlCol="0">
            <a:spAutoFit/>
          </a:bodyPr>
          <a:lstStyle/>
          <a:p>
            <a:r>
              <a:rPr lang="en-NL" dirty="0">
                <a:latin typeface="Roboto" panose="02000000000000000000" pitchFamily="2" charset="0"/>
                <a:ea typeface="Roboto" panose="02000000000000000000" pitchFamily="2" charset="0"/>
              </a:rPr>
              <a:t>NB: vaak lastig om obv LO de uitgebreidheid van infectie/ aanwezigheid osteomyelitis vast te stellen</a:t>
            </a:r>
          </a:p>
          <a:p>
            <a:endParaRPr lang="en-NL" dirty="0">
              <a:latin typeface="Roboto" panose="02000000000000000000" pitchFamily="2" charset="0"/>
              <a:ea typeface="Roboto" panose="02000000000000000000" pitchFamily="2" charset="0"/>
            </a:endParaRPr>
          </a:p>
          <a:p>
            <a:r>
              <a:rPr lang="en-NL" dirty="0">
                <a:latin typeface="Roboto" panose="02000000000000000000" pitchFamily="2" charset="0"/>
                <a:ea typeface="Roboto" panose="02000000000000000000" pitchFamily="2" charset="0"/>
              </a:rPr>
              <a:t>Bij twijfel MRI of chirurgisch debridement nodig</a:t>
            </a:r>
          </a:p>
        </p:txBody>
      </p:sp>
    </p:spTree>
    <p:extLst>
      <p:ext uri="{BB962C8B-B14F-4D97-AF65-F5344CB8AC3E}">
        <p14:creationId xmlns:p14="http://schemas.microsoft.com/office/powerpoint/2010/main" val="2832122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1914525"/>
            <a:ext cx="11323320" cy="4015222"/>
          </a:xfrm>
        </p:spPr>
        <p:txBody>
          <a:bodyPr>
            <a:normAutofit fontScale="92500" lnSpcReduction="10000"/>
          </a:bodyPr>
          <a:lstStyle/>
          <a:p>
            <a:pPr>
              <a:lnSpc>
                <a:spcPct val="115000"/>
              </a:lnSpc>
              <a:spcAft>
                <a:spcPts val="800"/>
              </a:spcAft>
            </a:pPr>
            <a:r>
              <a:rPr lang="nl-NL" sz="2100" kern="100" dirty="0" smtClean="0">
                <a:latin typeface="Roboto" panose="02000000000000000000" pitchFamily="2" charset="0"/>
                <a:ea typeface="Roboto" panose="02000000000000000000" pitchFamily="2" charset="0"/>
                <a:cs typeface="Times New Roman" panose="02020603050405020304" pitchFamily="18" charset="0"/>
              </a:rPr>
              <a:t>Als eerste </a:t>
            </a:r>
            <a:r>
              <a:rPr lang="nl-NL" sz="2100" kern="100" dirty="0">
                <a:latin typeface="Roboto" panose="02000000000000000000" pitchFamily="2" charset="0"/>
                <a:ea typeface="Roboto" panose="02000000000000000000" pitchFamily="2" charset="0"/>
                <a:cs typeface="Times New Roman" panose="02020603050405020304" pitchFamily="18" charset="0"/>
              </a:rPr>
              <a:t>vaatstatus en </a:t>
            </a:r>
            <a:r>
              <a:rPr lang="nl-NL" sz="2100" kern="100" dirty="0" smtClean="0">
                <a:latin typeface="Roboto" panose="02000000000000000000" pitchFamily="2" charset="0"/>
                <a:ea typeface="Roboto" panose="02000000000000000000" pitchFamily="2" charset="0"/>
                <a:cs typeface="Times New Roman" panose="02020603050405020304" pitchFamily="18" charset="0"/>
              </a:rPr>
              <a:t>infectie </a:t>
            </a:r>
            <a:r>
              <a:rPr lang="nl-NL" sz="2100" kern="100" dirty="0">
                <a:latin typeface="Roboto" panose="02000000000000000000" pitchFamily="2" charset="0"/>
                <a:ea typeface="Roboto" panose="02000000000000000000" pitchFamily="2" charset="0"/>
                <a:cs typeface="Times New Roman" panose="02020603050405020304" pitchFamily="18" charset="0"/>
              </a:rPr>
              <a:t>bekijken</a:t>
            </a:r>
          </a:p>
          <a:p>
            <a:pPr>
              <a:lnSpc>
                <a:spcPct val="115000"/>
              </a:lnSpc>
              <a:spcAft>
                <a:spcPts val="800"/>
              </a:spcAft>
            </a:pPr>
            <a:r>
              <a:rPr lang="nl-NL" sz="2100" kern="100" dirty="0">
                <a:latin typeface="Roboto" panose="02000000000000000000" pitchFamily="2" charset="0"/>
                <a:ea typeface="Roboto" panose="02000000000000000000" pitchFamily="2" charset="0"/>
                <a:cs typeface="Times New Roman" panose="02020603050405020304" pitchFamily="18" charset="0"/>
              </a:rPr>
              <a:t>Daarnaast wordt drukontlasting en bescherming van de wond door mechanische off-</a:t>
            </a:r>
            <a:r>
              <a:rPr lang="nl-NL" sz="2100" kern="100" dirty="0" err="1">
                <a:latin typeface="Roboto" panose="02000000000000000000" pitchFamily="2" charset="0"/>
                <a:ea typeface="Roboto" panose="02000000000000000000" pitchFamily="2" charset="0"/>
                <a:cs typeface="Times New Roman" panose="02020603050405020304" pitchFamily="18" charset="0"/>
              </a:rPr>
              <a:t>loading</a:t>
            </a:r>
            <a:r>
              <a:rPr lang="nl-NL" sz="2100" kern="100" dirty="0">
                <a:latin typeface="Roboto" panose="02000000000000000000" pitchFamily="2" charset="0"/>
                <a:ea typeface="Roboto" panose="02000000000000000000" pitchFamily="2" charset="0"/>
                <a:cs typeface="Times New Roman" panose="02020603050405020304" pitchFamily="18" charset="0"/>
              </a:rPr>
              <a:t> geadviseerd. Dit is de druk zoveel mogelijk verspreiden over de rest van de voet, en zo min mogelijk druk op de wond. </a:t>
            </a:r>
          </a:p>
          <a:p>
            <a:pPr>
              <a:lnSpc>
                <a:spcPct val="115000"/>
              </a:lnSpc>
              <a:spcAft>
                <a:spcPts val="800"/>
              </a:spcAft>
            </a:pPr>
            <a:r>
              <a:rPr lang="nl-NL" sz="2100" kern="100" dirty="0">
                <a:latin typeface="Roboto" panose="02000000000000000000" pitchFamily="2" charset="0"/>
                <a:ea typeface="Roboto" panose="02000000000000000000" pitchFamily="2" charset="0"/>
                <a:cs typeface="Times New Roman" panose="02020603050405020304" pitchFamily="18" charset="0"/>
              </a:rPr>
              <a:t>Vervolgens wordt herstel van de weefselperfusie geadviseerd.  </a:t>
            </a:r>
          </a:p>
          <a:p>
            <a:pPr marL="742950" lvl="1" indent="-285750">
              <a:lnSpc>
                <a:spcPct val="115000"/>
              </a:lnSpc>
              <a:spcAft>
                <a:spcPts val="800"/>
              </a:spcAft>
              <a:buFontTx/>
              <a:buChar char="-"/>
            </a:pPr>
            <a:r>
              <a:rPr lang="nl-NL" sz="1900" kern="100" dirty="0">
                <a:latin typeface="Roboto" panose="02000000000000000000" pitchFamily="2" charset="0"/>
                <a:ea typeface="Roboto" panose="02000000000000000000" pitchFamily="2" charset="0"/>
                <a:cs typeface="Times New Roman" panose="02020603050405020304" pitchFamily="18" charset="0"/>
              </a:rPr>
              <a:t>De richtlijn adviseert dat bij oppervlakkige infectie (niet verder uitstrekkend dan de subcutis) </a:t>
            </a:r>
            <a:r>
              <a:rPr lang="nl-NL" sz="1900" kern="100" dirty="0" err="1">
                <a:latin typeface="Roboto" panose="02000000000000000000" pitchFamily="2" charset="0"/>
                <a:ea typeface="Roboto" panose="02000000000000000000" pitchFamily="2" charset="0"/>
                <a:cs typeface="Times New Roman" panose="02020603050405020304" pitchFamily="18" charset="0"/>
              </a:rPr>
              <a:t>debridement</a:t>
            </a:r>
            <a:r>
              <a:rPr lang="nl-NL" sz="1900" kern="100" dirty="0">
                <a:latin typeface="Roboto" panose="02000000000000000000" pitchFamily="2" charset="0"/>
                <a:ea typeface="Roboto" panose="02000000000000000000" pitchFamily="2" charset="0"/>
                <a:cs typeface="Times New Roman" panose="02020603050405020304" pitchFamily="18" charset="0"/>
              </a:rPr>
              <a:t> van niet vitaal weefsel wordt uitgevoerd en antibiotica wordt toegediend. </a:t>
            </a:r>
          </a:p>
          <a:p>
            <a:pPr marL="742950" lvl="1" indent="-285750">
              <a:lnSpc>
                <a:spcPct val="115000"/>
              </a:lnSpc>
              <a:spcAft>
                <a:spcPts val="800"/>
              </a:spcAft>
              <a:buFontTx/>
              <a:buChar char="-"/>
            </a:pPr>
            <a:r>
              <a:rPr lang="nl-NL" sz="1900" kern="100" dirty="0">
                <a:latin typeface="Roboto" panose="02000000000000000000" pitchFamily="2" charset="0"/>
                <a:ea typeface="Roboto" panose="02000000000000000000" pitchFamily="2" charset="0"/>
                <a:cs typeface="Times New Roman" panose="02020603050405020304" pitchFamily="18" charset="0"/>
              </a:rPr>
              <a:t>Bij diepe infectie is chirurgische verwijdering van al het geïnfecteerde weefsel, inclusief geïnfecteerd bot, en abcesdrainage geïndiceerd. Gezien het feit dat er over een langere periode bot à vue is, zal chirurgische interventie overwogen moeten worden. </a:t>
            </a:r>
          </a:p>
          <a:p>
            <a:pPr marL="285750" indent="-285750">
              <a:lnSpc>
                <a:spcPct val="115000"/>
              </a:lnSpc>
              <a:spcAft>
                <a:spcPts val="800"/>
              </a:spcAft>
              <a:buFontTx/>
              <a:buChar char="-"/>
            </a:pPr>
            <a:endParaRPr lang="nl-NL" sz="2400" kern="100" dirty="0">
              <a:latin typeface="Roboto" panose="02000000000000000000" pitchFamily="2" charset="0"/>
              <a:ea typeface="Roboto" panose="02000000000000000000" pitchFamily="2" charset="0"/>
              <a:cs typeface="Times New Roman" panose="02020603050405020304" pitchFamily="18"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592567" y="941090"/>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Principes van wondbehandeling </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114427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2</a:t>
            </a:r>
          </a:p>
          <a:p>
            <a:pPr marL="0" indent="0">
              <a:buNone/>
            </a:pPr>
            <a:r>
              <a:rPr lang="nl-NL" sz="2400" dirty="0">
                <a:latin typeface="Roboto" panose="02000000000000000000" pitchFamily="2" charset="0"/>
                <a:ea typeface="Roboto" panose="02000000000000000000" pitchFamily="2" charset="0"/>
              </a:rPr>
              <a:t>Welk onderzoek dient standaard te worden ingezet bij een (verdenking op) cellulitis of erysipelas?</a:t>
            </a:r>
          </a:p>
          <a:p>
            <a:pPr marL="457200" indent="-457200">
              <a:buFont typeface="+mj-lt"/>
              <a:buAutoNum type="alphaLcParenR"/>
            </a:pPr>
            <a:r>
              <a:rPr lang="nl-NL" sz="2400" dirty="0">
                <a:latin typeface="Roboto" panose="02000000000000000000" pitchFamily="2" charset="0"/>
                <a:ea typeface="Roboto" panose="02000000000000000000" pitchFamily="2" charset="0"/>
              </a:rPr>
              <a:t>Een </a:t>
            </a:r>
            <a:r>
              <a:rPr lang="nl-NL" sz="2400" dirty="0" err="1">
                <a:latin typeface="Roboto" panose="02000000000000000000" pitchFamily="2" charset="0"/>
                <a:ea typeface="Roboto" panose="02000000000000000000" pitchFamily="2" charset="0"/>
              </a:rPr>
              <a:t>huidswab</a:t>
            </a:r>
            <a:r>
              <a:rPr lang="nl-NL" sz="2400" dirty="0">
                <a:latin typeface="Roboto" panose="02000000000000000000" pitchFamily="2" charset="0"/>
                <a:ea typeface="Roboto" panose="02000000000000000000" pitchFamily="2" charset="0"/>
              </a:rPr>
              <a:t> van het aangedane lichaamsdeel</a:t>
            </a:r>
          </a:p>
          <a:p>
            <a:pPr marL="457200" indent="-457200">
              <a:buFont typeface="+mj-lt"/>
              <a:buAutoNum type="alphaLcParenR"/>
            </a:pPr>
            <a:r>
              <a:rPr lang="nl-NL" sz="2400" dirty="0">
                <a:latin typeface="Roboto" panose="02000000000000000000" pitchFamily="2" charset="0"/>
                <a:ea typeface="Roboto" panose="02000000000000000000" pitchFamily="2" charset="0"/>
              </a:rPr>
              <a:t>Een bloedkweek</a:t>
            </a:r>
          </a:p>
          <a:p>
            <a:pPr marL="457200" indent="-457200">
              <a:buFont typeface="+mj-lt"/>
              <a:buAutoNum type="alphaLcParenR"/>
            </a:pPr>
            <a:r>
              <a:rPr lang="nl-NL" sz="2400" dirty="0">
                <a:latin typeface="Roboto" panose="02000000000000000000" pitchFamily="2" charset="0"/>
                <a:ea typeface="Roboto" panose="02000000000000000000" pitchFamily="2" charset="0"/>
              </a:rPr>
              <a:t>Een echo ter uitsluiting van een DVT</a:t>
            </a:r>
          </a:p>
          <a:p>
            <a:pPr marL="457200" indent="-457200">
              <a:buFont typeface="+mj-lt"/>
              <a:buAutoNum type="alphaLcParenR"/>
            </a:pPr>
            <a:r>
              <a:rPr lang="nl-NL" sz="2400" dirty="0">
                <a:latin typeface="Roboto" panose="02000000000000000000" pitchFamily="2" charset="0"/>
                <a:ea typeface="Roboto" panose="02000000000000000000" pitchFamily="2" charset="0"/>
              </a:rPr>
              <a:t>Serologie voor streptokokken</a:t>
            </a:r>
          </a:p>
          <a:p>
            <a:pPr marL="457200" indent="-457200">
              <a:buFont typeface="+mj-lt"/>
              <a:buAutoNum type="alphaLcParenR"/>
            </a:pPr>
            <a:r>
              <a:rPr lang="nl-NL" sz="2400" dirty="0">
                <a:latin typeface="Roboto" panose="02000000000000000000" pitchFamily="2" charset="0"/>
                <a:ea typeface="Roboto" panose="02000000000000000000" pitchFamily="2" charset="0"/>
              </a:rPr>
              <a:t>Geen van bovenstaande onderzoeken</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58609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pic>
        <p:nvPicPr>
          <p:cNvPr id="5" name="Afbeelding 4" descr="Afbeelding met tekst, diagram, lijn, Parallel&#10;&#10;Automatisch gegenereerde beschrijving">
            <a:extLst>
              <a:ext uri="{FF2B5EF4-FFF2-40B4-BE49-F238E27FC236}">
                <a16:creationId xmlns:a16="http://schemas.microsoft.com/office/drawing/2014/main" id="{081761C1-3D2C-474F-B102-301197BD735C}"/>
              </a:ext>
            </a:extLst>
          </p:cNvPr>
          <p:cNvPicPr>
            <a:picLocks noChangeAspect="1"/>
          </p:cNvPicPr>
          <p:nvPr/>
        </p:nvPicPr>
        <p:blipFill>
          <a:blip r:embed="rId6"/>
          <a:stretch>
            <a:fillRect/>
          </a:stretch>
        </p:blipFill>
        <p:spPr>
          <a:xfrm>
            <a:off x="5084064" y="0"/>
            <a:ext cx="6680785" cy="6124053"/>
          </a:xfrm>
          <a:prstGeom prst="rect">
            <a:avLst/>
          </a:prstGeom>
        </p:spPr>
      </p:pic>
      <p:sp>
        <p:nvSpPr>
          <p:cNvPr id="6" name="Rechthoek 5">
            <a:extLst>
              <a:ext uri="{FF2B5EF4-FFF2-40B4-BE49-F238E27FC236}">
                <a16:creationId xmlns:a16="http://schemas.microsoft.com/office/drawing/2014/main" id="{464928C0-0C18-3E41-8DB1-7BDB17653575}"/>
              </a:ext>
            </a:extLst>
          </p:cNvPr>
          <p:cNvSpPr/>
          <p:nvPr/>
        </p:nvSpPr>
        <p:spPr>
          <a:xfrm>
            <a:off x="417711" y="5680139"/>
            <a:ext cx="6096000" cy="543097"/>
          </a:xfrm>
          <a:prstGeom prst="rect">
            <a:avLst/>
          </a:prstGeom>
        </p:spPr>
        <p:txBody>
          <a:bodyPr>
            <a:spAutoFit/>
          </a:bodyPr>
          <a:lstStyle/>
          <a:p>
            <a:pPr>
              <a:lnSpc>
                <a:spcPct val="115000"/>
              </a:lnSpc>
              <a:spcAft>
                <a:spcPts val="800"/>
              </a:spcAft>
            </a:pPr>
            <a:r>
              <a:rPr lang="nl-NL" sz="1000" b="1" kern="100" dirty="0">
                <a:latin typeface="Aptos" panose="020B0004020202020204" pitchFamily="34" charset="0"/>
                <a:ea typeface="Aptos" panose="020B0004020202020204" pitchFamily="34" charset="0"/>
                <a:cs typeface="Times New Roman" panose="02020603050405020304" pitchFamily="18" charset="0"/>
              </a:rPr>
              <a:t>Bron: </a:t>
            </a:r>
            <a:r>
              <a:rPr lang="nl-NL" sz="1000" kern="100" dirty="0">
                <a:latin typeface="Aptos" panose="020B0004020202020204" pitchFamily="34" charset="0"/>
                <a:ea typeface="Aptos" panose="020B0004020202020204" pitchFamily="34" charset="0"/>
                <a:cs typeface="Times New Roman" panose="02020603050405020304" pitchFamily="18" charset="0"/>
              </a:rPr>
              <a:t>FMS richtlijn Diabetische voet 2017</a:t>
            </a:r>
          </a:p>
          <a:p>
            <a:pPr>
              <a:lnSpc>
                <a:spcPct val="115000"/>
              </a:lnSpc>
              <a:spcAft>
                <a:spcPts val="800"/>
              </a:spcAft>
            </a:pPr>
            <a:r>
              <a:rPr lang="nl-NL" sz="10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7"/>
              </a:rPr>
              <a:t>Startpagina - Diabetische voet - Richtlijn - Richtlijnendatabase</a:t>
            </a:r>
            <a:endParaRPr lang="nl-NL" sz="1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7037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47700" y="1710531"/>
            <a:ext cx="10896600" cy="4351338"/>
          </a:xfrm>
        </p:spPr>
        <p:txBody>
          <a:bodyPr>
            <a:normAutofit fontScale="92500" lnSpcReduction="10000"/>
          </a:bodyPr>
          <a:lstStyle/>
          <a:p>
            <a:pPr marL="0" indent="0">
              <a:buNone/>
            </a:pPr>
            <a:r>
              <a:rPr lang="en-NL" sz="2600" b="1" dirty="0">
                <a:latin typeface="Roboto" panose="02000000000000000000" pitchFamily="2" charset="0"/>
                <a:ea typeface="Roboto" panose="02000000000000000000" pitchFamily="2" charset="0"/>
              </a:rPr>
              <a:t>Verwijs pati</a:t>
            </a:r>
            <a:r>
              <a:rPr lang="en-GB" sz="2600" b="1" dirty="0" err="1">
                <a:latin typeface="Roboto" panose="02000000000000000000" pitchFamily="2" charset="0"/>
                <a:ea typeface="Roboto" panose="02000000000000000000" pitchFamily="2" charset="0"/>
              </a:rPr>
              <a:t>ë</a:t>
            </a:r>
            <a:r>
              <a:rPr lang="en-NL" sz="2600" b="1" dirty="0">
                <a:latin typeface="Roboto" panose="02000000000000000000" pitchFamily="2" charset="0"/>
                <a:ea typeface="Roboto" panose="02000000000000000000" pitchFamily="2" charset="0"/>
              </a:rPr>
              <a:t>nten naar een gespecialiseerd voetenteam in de tweede lijn in geval van</a:t>
            </a:r>
          </a:p>
          <a:p>
            <a:pPr lvl="1"/>
            <a:r>
              <a:rPr lang="en-GB" sz="2100" dirty="0" err="1">
                <a:latin typeface="Roboto" panose="02000000000000000000" pitchFamily="2" charset="0"/>
                <a:ea typeface="Roboto" panose="02000000000000000000" pitchFamily="2" charset="0"/>
              </a:rPr>
              <a:t>Een</a:t>
            </a:r>
            <a:r>
              <a:rPr lang="en-GB" sz="2100" dirty="0">
                <a:latin typeface="Roboto" panose="02000000000000000000" pitchFamily="2" charset="0"/>
                <a:ea typeface="Roboto" panose="02000000000000000000" pitchFamily="2" charset="0"/>
              </a:rPr>
              <a:t> </a:t>
            </a:r>
            <a:r>
              <a:rPr lang="en-GB" sz="2100" dirty="0" err="1">
                <a:latin typeface="Roboto" panose="02000000000000000000" pitchFamily="2" charset="0"/>
                <a:ea typeface="Roboto" panose="02000000000000000000" pitchFamily="2" charset="0"/>
              </a:rPr>
              <a:t>plantair</a:t>
            </a:r>
            <a:r>
              <a:rPr lang="en-GB" sz="2100" dirty="0">
                <a:latin typeface="Roboto" panose="02000000000000000000" pitchFamily="2" charset="0"/>
                <a:ea typeface="Roboto" panose="02000000000000000000" pitchFamily="2" charset="0"/>
              </a:rPr>
              <a:t> </a:t>
            </a:r>
            <a:r>
              <a:rPr lang="en-GB" sz="2100" dirty="0" err="1">
                <a:latin typeface="Roboto" panose="02000000000000000000" pitchFamily="2" charset="0"/>
                <a:ea typeface="Roboto" panose="02000000000000000000" pitchFamily="2" charset="0"/>
              </a:rPr>
              <a:t>voetulcus</a:t>
            </a:r>
            <a:r>
              <a:rPr lang="en-GB" sz="2100" dirty="0">
                <a:latin typeface="Roboto" panose="02000000000000000000" pitchFamily="2" charset="0"/>
                <a:ea typeface="Roboto" panose="02000000000000000000" pitchFamily="2" charset="0"/>
              </a:rPr>
              <a:t>, of </a:t>
            </a:r>
            <a:r>
              <a:rPr lang="en-GB" sz="2100" dirty="0" err="1">
                <a:latin typeface="Roboto" panose="02000000000000000000" pitchFamily="2" charset="0"/>
                <a:ea typeface="Roboto" panose="02000000000000000000" pitchFamily="2" charset="0"/>
              </a:rPr>
              <a:t>diep</a:t>
            </a:r>
            <a:r>
              <a:rPr lang="en-GB" sz="2100" dirty="0">
                <a:latin typeface="Roboto" panose="02000000000000000000" pitchFamily="2" charset="0"/>
                <a:ea typeface="Roboto" panose="02000000000000000000" pitchFamily="2" charset="0"/>
              </a:rPr>
              <a:t> </a:t>
            </a:r>
            <a:r>
              <a:rPr lang="en-GB" sz="2100" dirty="0" err="1">
                <a:latin typeface="Roboto" panose="02000000000000000000" pitchFamily="2" charset="0"/>
                <a:ea typeface="Roboto" panose="02000000000000000000" pitchFamily="2" charset="0"/>
              </a:rPr>
              <a:t>voetulcus</a:t>
            </a:r>
            <a:endParaRPr lang="en-GB" sz="2100" dirty="0">
              <a:latin typeface="Roboto" panose="02000000000000000000" pitchFamily="2" charset="0"/>
              <a:ea typeface="Roboto" panose="02000000000000000000" pitchFamily="2" charset="0"/>
            </a:endParaRPr>
          </a:p>
          <a:p>
            <a:pPr lvl="1"/>
            <a:r>
              <a:rPr lang="en-NL" sz="2100" dirty="0">
                <a:latin typeface="Roboto" panose="02000000000000000000" pitchFamily="2" charset="0"/>
                <a:ea typeface="Roboto" panose="02000000000000000000" pitchFamily="2" charset="0"/>
              </a:rPr>
              <a:t>Ulcus en aanwijzingen voor of al bewezen perifeer arterieel vaatlijden</a:t>
            </a:r>
          </a:p>
          <a:p>
            <a:pPr lvl="1"/>
            <a:r>
              <a:rPr lang="en-NL" sz="2100" dirty="0">
                <a:latin typeface="Roboto" panose="02000000000000000000" pitchFamily="2" charset="0"/>
                <a:ea typeface="Roboto" panose="02000000000000000000" pitchFamily="2" charset="0"/>
              </a:rPr>
              <a:t>Ulcus met matig-ernstige of ernstige infectie of twijfel over de ernst van de infectie</a:t>
            </a:r>
          </a:p>
          <a:p>
            <a:endParaRPr lang="en-NL" b="1" dirty="0">
              <a:latin typeface="Roboto" panose="02000000000000000000" pitchFamily="2" charset="0"/>
              <a:ea typeface="Roboto" panose="02000000000000000000" pitchFamily="2" charset="0"/>
            </a:endParaRPr>
          </a:p>
          <a:p>
            <a:pPr marL="0" indent="0">
              <a:buNone/>
            </a:pPr>
            <a:r>
              <a:rPr lang="nl-NL" sz="2400" b="1" dirty="0">
                <a:latin typeface="Roboto" panose="02000000000000000000" pitchFamily="2" charset="0"/>
                <a:ea typeface="Roboto" panose="02000000000000000000" pitchFamily="2" charset="0"/>
              </a:rPr>
              <a:t>Patiënten met een milde infectie, zonder PAV kunnen door de huisarts of specialist ouderengeneeskunde worden behandeld</a:t>
            </a:r>
          </a:p>
          <a:p>
            <a:pPr marL="742950" lvl="1" indent="-285750"/>
            <a:r>
              <a:rPr lang="nl-NL" sz="1900" dirty="0">
                <a:latin typeface="Roboto" panose="02000000000000000000" pitchFamily="2" charset="0"/>
                <a:ea typeface="Roboto" panose="02000000000000000000" pitchFamily="2" charset="0"/>
              </a:rPr>
              <a:t>Baseer de keuze van antibiotica op adequaat afgenomen kweken of behandel empirisch met een middel gericht op S. aureus </a:t>
            </a:r>
          </a:p>
          <a:p>
            <a:pPr marL="1259586" lvl="5" indent="-285750"/>
            <a:r>
              <a:rPr lang="en-GB" sz="1900" dirty="0" err="1">
                <a:latin typeface="Roboto" panose="02000000000000000000" pitchFamily="2" charset="0"/>
                <a:ea typeface="Roboto" panose="02000000000000000000" pitchFamily="2" charset="0"/>
              </a:rPr>
              <a:t>flucloxacilline</a:t>
            </a:r>
            <a:r>
              <a:rPr lang="en-GB" sz="1900" dirty="0">
                <a:latin typeface="Roboto" panose="02000000000000000000" pitchFamily="2" charset="0"/>
                <a:ea typeface="Roboto" panose="02000000000000000000" pitchFamily="2" charset="0"/>
              </a:rPr>
              <a:t> 500 mg 4 </a:t>
            </a:r>
            <a:r>
              <a:rPr lang="en-GB" sz="1900" dirty="0" err="1">
                <a:latin typeface="Roboto" panose="02000000000000000000" pitchFamily="2" charset="0"/>
                <a:ea typeface="Roboto" panose="02000000000000000000" pitchFamily="2" charset="0"/>
              </a:rPr>
              <a:t>dd</a:t>
            </a:r>
            <a:r>
              <a:rPr lang="en-GB" sz="1900" dirty="0">
                <a:latin typeface="Roboto" panose="02000000000000000000" pitchFamily="2" charset="0"/>
                <a:ea typeface="Roboto" panose="02000000000000000000" pitchFamily="2" charset="0"/>
              </a:rPr>
              <a:t> od </a:t>
            </a:r>
            <a:r>
              <a:rPr lang="en-GB" sz="1900" dirty="0" err="1">
                <a:latin typeface="Roboto" panose="02000000000000000000" pitchFamily="2" charset="0"/>
                <a:ea typeface="Roboto" panose="02000000000000000000" pitchFamily="2" charset="0"/>
              </a:rPr>
              <a:t>clindamycine</a:t>
            </a:r>
            <a:r>
              <a:rPr lang="en-GB" sz="1900" dirty="0">
                <a:latin typeface="Roboto" panose="02000000000000000000" pitchFamily="2" charset="0"/>
                <a:ea typeface="Roboto" panose="02000000000000000000" pitchFamily="2" charset="0"/>
              </a:rPr>
              <a:t> 3dd 600 mg </a:t>
            </a:r>
            <a:r>
              <a:rPr lang="en-GB" sz="1900" dirty="0" err="1">
                <a:latin typeface="Roboto" panose="02000000000000000000" pitchFamily="2" charset="0"/>
                <a:ea typeface="Roboto" panose="02000000000000000000" pitchFamily="2" charset="0"/>
              </a:rPr>
              <a:t>gedurende</a:t>
            </a:r>
            <a:r>
              <a:rPr lang="en-GB" sz="1900" dirty="0">
                <a:latin typeface="Roboto" panose="02000000000000000000" pitchFamily="2" charset="0"/>
                <a:ea typeface="Roboto" panose="02000000000000000000" pitchFamily="2" charset="0"/>
              </a:rPr>
              <a:t> 10-14 </a:t>
            </a:r>
            <a:r>
              <a:rPr lang="en-GB" sz="1900" dirty="0" err="1">
                <a:latin typeface="Roboto" panose="02000000000000000000" pitchFamily="2" charset="0"/>
                <a:ea typeface="Roboto" panose="02000000000000000000" pitchFamily="2" charset="0"/>
              </a:rPr>
              <a:t>dagen</a:t>
            </a:r>
            <a:endParaRPr lang="nl-NL" sz="1900" dirty="0">
              <a:latin typeface="Roboto" panose="02000000000000000000" pitchFamily="2" charset="0"/>
              <a:ea typeface="Roboto" panose="02000000000000000000" pitchFamily="2" charset="0"/>
            </a:endParaRPr>
          </a:p>
          <a:p>
            <a:pPr marL="742950" lvl="1" indent="-285750"/>
            <a:r>
              <a:rPr lang="nl-NL" sz="1900" dirty="0">
                <a:latin typeface="Roboto" panose="02000000000000000000" pitchFamily="2" charset="0"/>
                <a:ea typeface="Roboto" panose="02000000000000000000" pitchFamily="2" charset="0"/>
              </a:rPr>
              <a:t>Optimaliseer de glucoseregulatie </a:t>
            </a:r>
          </a:p>
          <a:p>
            <a:pPr marL="742950" lvl="1" indent="-285750"/>
            <a:r>
              <a:rPr lang="nl-NL" sz="1900" dirty="0">
                <a:latin typeface="Roboto" panose="02000000000000000000" pitchFamily="2" charset="0"/>
                <a:ea typeface="Roboto" panose="02000000000000000000" pitchFamily="2" charset="0"/>
              </a:rPr>
              <a:t>Betrek een podotherapeut bij de behandeling</a:t>
            </a:r>
          </a:p>
          <a:p>
            <a:pPr marL="742950" lvl="1" indent="-285750"/>
            <a:r>
              <a:rPr lang="nl-NL" sz="1900" dirty="0">
                <a:latin typeface="Roboto" panose="02000000000000000000" pitchFamily="2" charset="0"/>
                <a:ea typeface="Roboto" panose="02000000000000000000" pitchFamily="2" charset="0"/>
              </a:rPr>
              <a:t>Verwijs patiënt alsnog indien het ulcus na 14 dagen niet is genezen</a:t>
            </a:r>
          </a:p>
          <a:p>
            <a:pPr marL="285750" indent="-285750"/>
            <a:endParaRPr lang="nl-NL" dirty="0">
              <a:latin typeface="Roboto" panose="02000000000000000000" pitchFamily="2" charset="0"/>
              <a:ea typeface="Roboto" panose="02000000000000000000" pitchFamily="2" charset="0"/>
            </a:endParaRPr>
          </a:p>
          <a:p>
            <a:pPr marL="0" indent="0"/>
            <a:endParaRPr lang="en-NL" dirty="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571051" y="941090"/>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Verwijzen of zelf behandelen?</a:t>
            </a:r>
          </a:p>
        </p:txBody>
      </p:sp>
    </p:spTree>
    <p:extLst>
      <p:ext uri="{BB962C8B-B14F-4D97-AF65-F5344CB8AC3E}">
        <p14:creationId xmlns:p14="http://schemas.microsoft.com/office/powerpoint/2010/main" val="3612598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68383" y="1907885"/>
            <a:ext cx="11116056" cy="4351338"/>
          </a:xfrm>
        </p:spPr>
        <p:txBody>
          <a:bodyPr>
            <a:normAutofit fontScale="92500" lnSpcReduction="10000"/>
          </a:bodyPr>
          <a:lstStyle/>
          <a:p>
            <a:pPr marL="0" indent="0">
              <a:buNone/>
            </a:pPr>
            <a:r>
              <a:rPr lang="en-NL" sz="2400" b="1" dirty="0">
                <a:latin typeface="Roboto" panose="02000000000000000000" pitchFamily="2" charset="0"/>
                <a:ea typeface="Roboto" panose="02000000000000000000" pitchFamily="2" charset="0"/>
              </a:rPr>
              <a:t>Kweken</a:t>
            </a:r>
          </a:p>
          <a:p>
            <a:pPr marL="285750" indent="-285750"/>
            <a:r>
              <a:rPr lang="en-NL" sz="2400" dirty="0">
                <a:latin typeface="Roboto" panose="02000000000000000000" pitchFamily="2" charset="0"/>
                <a:ea typeface="Roboto" panose="02000000000000000000" pitchFamily="2" charset="0"/>
              </a:rPr>
              <a:t>Bij geinfecteerd ulcus belangrijk om goede kweken te verkrijgen om therapie op te richten</a:t>
            </a:r>
          </a:p>
          <a:p>
            <a:pPr marL="285750" indent="-285750"/>
            <a:endParaRPr lang="en-NL" sz="2400" dirty="0">
              <a:latin typeface="Roboto" panose="02000000000000000000" pitchFamily="2" charset="0"/>
              <a:ea typeface="Roboto" panose="02000000000000000000" pitchFamily="2" charset="0"/>
            </a:endParaRPr>
          </a:p>
          <a:p>
            <a:pPr marL="285750" indent="-285750"/>
            <a:r>
              <a:rPr lang="en-NL" sz="2400" dirty="0">
                <a:latin typeface="Roboto" panose="02000000000000000000" pitchFamily="2" charset="0"/>
                <a:ea typeface="Roboto" panose="02000000000000000000" pitchFamily="2" charset="0"/>
              </a:rPr>
              <a:t>Slechte correlatie tussen flora in oppervlakkige kweken en daadwerkelijke verwekkers van de weefsel- of botinfectie (kolonisatie vs infectie)</a:t>
            </a:r>
          </a:p>
          <a:p>
            <a:pPr marL="285750" indent="-285750"/>
            <a:endParaRPr lang="en-NL" sz="2400" dirty="0">
              <a:latin typeface="Roboto" panose="02000000000000000000" pitchFamily="2" charset="0"/>
              <a:ea typeface="Roboto" panose="02000000000000000000" pitchFamily="2" charset="0"/>
            </a:endParaRPr>
          </a:p>
          <a:p>
            <a:pPr marL="285750" indent="-285750"/>
            <a:r>
              <a:rPr lang="en-NL" sz="2400" dirty="0">
                <a:latin typeface="Roboto" panose="02000000000000000000" pitchFamily="2" charset="0"/>
                <a:ea typeface="Roboto" panose="02000000000000000000" pitchFamily="2" charset="0"/>
              </a:rPr>
              <a:t>In volgorde van betrouwbaarheid:</a:t>
            </a:r>
          </a:p>
          <a:p>
            <a:pPr lvl="2" indent="-342900">
              <a:buFont typeface="+mj-lt"/>
              <a:buAutoNum type="arabicPeriod"/>
            </a:pPr>
            <a:r>
              <a:rPr lang="en-NL" sz="1900" dirty="0">
                <a:latin typeface="Roboto" panose="02000000000000000000" pitchFamily="2" charset="0"/>
                <a:ea typeface="Roboto" panose="02000000000000000000" pitchFamily="2" charset="0"/>
              </a:rPr>
              <a:t>botbiopt </a:t>
            </a:r>
          </a:p>
          <a:p>
            <a:pPr lvl="2" indent="-342900">
              <a:buFont typeface="+mj-lt"/>
              <a:buAutoNum type="arabicPeriod"/>
            </a:pPr>
            <a:r>
              <a:rPr lang="en-NL" sz="1900" dirty="0">
                <a:latin typeface="Roboto" panose="02000000000000000000" pitchFamily="2" charset="0"/>
                <a:ea typeface="Roboto" panose="02000000000000000000" pitchFamily="2" charset="0"/>
              </a:rPr>
              <a:t>weefselbiopt</a:t>
            </a:r>
          </a:p>
          <a:p>
            <a:pPr lvl="2" indent="-342900">
              <a:buFont typeface="+mj-lt"/>
              <a:buAutoNum type="arabicPeriod"/>
            </a:pPr>
            <a:r>
              <a:rPr lang="en-NL" sz="1900" dirty="0">
                <a:latin typeface="Roboto" panose="02000000000000000000" pitchFamily="2" charset="0"/>
                <a:ea typeface="Roboto" panose="02000000000000000000" pitchFamily="2" charset="0"/>
              </a:rPr>
              <a:t>diepe wondkweek</a:t>
            </a:r>
          </a:p>
          <a:p>
            <a:pPr lvl="2" indent="-342900">
              <a:buFont typeface="+mj-lt"/>
              <a:buAutoNum type="arabicPeriod"/>
            </a:pPr>
            <a:r>
              <a:rPr lang="en-NL" sz="1900" dirty="0">
                <a:latin typeface="Roboto" panose="02000000000000000000" pitchFamily="2" charset="0"/>
                <a:ea typeface="Roboto" panose="02000000000000000000" pitchFamily="2" charset="0"/>
              </a:rPr>
              <a:t>oppervlakkige wondkweek </a:t>
            </a:r>
            <a:r>
              <a:rPr lang="en-NL" sz="1900" dirty="0">
                <a:latin typeface="Roboto" panose="02000000000000000000" pitchFamily="2" charset="0"/>
                <a:ea typeface="Roboto" panose="02000000000000000000" pitchFamily="2" charset="0"/>
                <a:sym typeface="Wingdings" pitchFamily="2" charset="2"/>
              </a:rPr>
              <a:t> </a:t>
            </a:r>
            <a:r>
              <a:rPr lang="en-NL" sz="1900" b="1" dirty="0">
                <a:latin typeface="Roboto" panose="02000000000000000000" pitchFamily="2" charset="0"/>
                <a:ea typeface="Roboto" panose="02000000000000000000" pitchFamily="2" charset="0"/>
                <a:sym typeface="Wingdings" pitchFamily="2" charset="2"/>
              </a:rPr>
              <a:t>niet doen! </a:t>
            </a:r>
            <a:r>
              <a:rPr lang="en-NL" sz="1900" dirty="0">
                <a:latin typeface="Roboto" panose="02000000000000000000" pitchFamily="2" charset="0"/>
                <a:ea typeface="Roboto" panose="02000000000000000000" pitchFamily="2" charset="0"/>
                <a:sym typeface="Wingdings" pitchFamily="2" charset="2"/>
              </a:rPr>
              <a:t>leidt tot inadequaat en vaak onnodig breed antibioticagebruik. </a:t>
            </a:r>
            <a:endParaRPr lang="en-NL" sz="1900" dirty="0">
              <a:latin typeface="Roboto" panose="02000000000000000000" pitchFamily="2" charset="0"/>
              <a:ea typeface="Roboto" panose="02000000000000000000" pitchFamily="2" charset="0"/>
            </a:endParaRPr>
          </a:p>
          <a:p>
            <a:pPr marL="285750" indent="-285750"/>
            <a:endParaRPr lang="en-NL"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571051" y="941090"/>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Diagnostiek</a:t>
            </a:r>
            <a:endParaRPr lang="nl-NL" sz="4400" b="1"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99486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140113"/>
            <a:ext cx="11116056" cy="4351338"/>
          </a:xfrm>
        </p:spPr>
        <p:txBody>
          <a:bodyPr>
            <a:normAutofit/>
          </a:bodyPr>
          <a:lstStyle/>
          <a:p>
            <a:r>
              <a:rPr lang="nl-NL" sz="2200" dirty="0" smtClean="0">
                <a:latin typeface="Roboto" panose="02000000000000000000" pitchFamily="2" charset="0"/>
                <a:ea typeface="Roboto" panose="02000000000000000000" pitchFamily="2" charset="0"/>
              </a:rPr>
              <a:t>Belang van preventie </a:t>
            </a:r>
            <a:r>
              <a:rPr lang="nl-NL" sz="2200" dirty="0">
                <a:latin typeface="Roboto" panose="02000000000000000000" pitchFamily="2" charset="0"/>
                <a:ea typeface="Roboto" panose="02000000000000000000" pitchFamily="2" charset="0"/>
              </a:rPr>
              <a:t>middels voetonderzoek conform NHG-richtlijn Diabetes mellitus type 2 </a:t>
            </a:r>
          </a:p>
          <a:p>
            <a:pPr marL="0" indent="0">
              <a:buNone/>
            </a:pPr>
            <a:endParaRPr lang="nl-NL" sz="2200" dirty="0" smtClean="0">
              <a:latin typeface="Roboto" panose="02000000000000000000" pitchFamily="2" charset="0"/>
              <a:ea typeface="Roboto" panose="02000000000000000000" pitchFamily="2" charset="0"/>
            </a:endParaRPr>
          </a:p>
          <a:p>
            <a:pPr marL="0" indent="0">
              <a:buNone/>
            </a:pPr>
            <a:endParaRPr lang="en-GB" sz="2200" dirty="0">
              <a:latin typeface="Roboto" panose="02000000000000000000" pitchFamily="2" charset="0"/>
              <a:ea typeface="Roboto" panose="02000000000000000000" pitchFamily="2" charset="0"/>
            </a:endParaRPr>
          </a:p>
          <a:p>
            <a:pPr marL="0" indent="0">
              <a:buNone/>
            </a:pPr>
            <a:r>
              <a:rPr lang="en-GB" sz="2200" b="1" dirty="0" err="1" smtClean="0">
                <a:latin typeface="Roboto" panose="02000000000000000000" pitchFamily="2" charset="0"/>
                <a:ea typeface="Roboto" panose="02000000000000000000" pitchFamily="2" charset="0"/>
              </a:rPr>
              <a:t>Jaarlijks</a:t>
            </a:r>
            <a:r>
              <a:rPr lang="en-GB" sz="2200" b="1" dirty="0" smtClean="0">
                <a:latin typeface="Roboto" panose="02000000000000000000" pitchFamily="2" charset="0"/>
                <a:ea typeface="Roboto" panose="02000000000000000000" pitchFamily="2" charset="0"/>
              </a:rPr>
              <a:t> </a:t>
            </a:r>
            <a:r>
              <a:rPr lang="en-GB" sz="2200" b="1" dirty="0" err="1">
                <a:latin typeface="Roboto" panose="02000000000000000000" pitchFamily="2" charset="0"/>
                <a:ea typeface="Roboto" panose="02000000000000000000" pitchFamily="2" charset="0"/>
              </a:rPr>
              <a:t>voetonderzoek</a:t>
            </a:r>
            <a:r>
              <a:rPr lang="en-GB" sz="2200" b="1" dirty="0">
                <a:latin typeface="Roboto" panose="02000000000000000000" pitchFamily="2" charset="0"/>
                <a:ea typeface="Roboto" panose="02000000000000000000" pitchFamily="2" charset="0"/>
              </a:rPr>
              <a:t> </a:t>
            </a:r>
            <a:r>
              <a:rPr lang="en-GB" sz="2200" b="1" dirty="0" err="1">
                <a:latin typeface="Roboto" panose="02000000000000000000" pitchFamily="2" charset="0"/>
                <a:ea typeface="Roboto" panose="02000000000000000000" pitchFamily="2" charset="0"/>
              </a:rPr>
              <a:t>bij</a:t>
            </a:r>
            <a:r>
              <a:rPr lang="en-GB" sz="2200" b="1" dirty="0">
                <a:latin typeface="Roboto" panose="02000000000000000000" pitchFamily="2" charset="0"/>
                <a:ea typeface="Roboto" panose="02000000000000000000" pitchFamily="2" charset="0"/>
              </a:rPr>
              <a:t> </a:t>
            </a:r>
            <a:r>
              <a:rPr lang="en-GB" sz="2200" b="1" dirty="0" err="1">
                <a:latin typeface="Roboto" panose="02000000000000000000" pitchFamily="2" charset="0"/>
                <a:ea typeface="Roboto" panose="02000000000000000000" pitchFamily="2" charset="0"/>
              </a:rPr>
              <a:t>patiënten</a:t>
            </a:r>
            <a:r>
              <a:rPr lang="en-GB" sz="2200" b="1" dirty="0">
                <a:latin typeface="Roboto" panose="02000000000000000000" pitchFamily="2" charset="0"/>
                <a:ea typeface="Roboto" panose="02000000000000000000" pitchFamily="2" charset="0"/>
              </a:rPr>
              <a:t> met DM</a:t>
            </a:r>
          </a:p>
          <a:p>
            <a:pPr lvl="1"/>
            <a:r>
              <a:rPr lang="en-GB" sz="1800" dirty="0" err="1">
                <a:latin typeface="Roboto" panose="02000000000000000000" pitchFamily="2" charset="0"/>
                <a:ea typeface="Roboto" panose="02000000000000000000" pitchFamily="2" charset="0"/>
              </a:rPr>
              <a:t>anamnese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klachten</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amputatie</a:t>
            </a:r>
            <a:r>
              <a:rPr lang="en-GB" sz="1800" dirty="0">
                <a:latin typeface="Roboto" panose="02000000000000000000" pitchFamily="2" charset="0"/>
                <a:ea typeface="Roboto" panose="02000000000000000000" pitchFamily="2" charset="0"/>
              </a:rPr>
              <a:t>/</a:t>
            </a:r>
            <a:r>
              <a:rPr lang="en-GB" sz="1800" dirty="0" err="1">
                <a:latin typeface="Roboto" panose="02000000000000000000" pitchFamily="2" charset="0"/>
                <a:ea typeface="Roboto" panose="02000000000000000000" pitchFamily="2" charset="0"/>
              </a:rPr>
              <a:t>voetulcus</a:t>
            </a:r>
            <a:r>
              <a:rPr lang="en-GB" sz="1800" dirty="0">
                <a:latin typeface="Roboto" panose="02000000000000000000" pitchFamily="2" charset="0"/>
                <a:ea typeface="Roboto" panose="02000000000000000000" pitchFamily="2" charset="0"/>
              </a:rPr>
              <a:t>/ Charcot-</a:t>
            </a:r>
            <a:r>
              <a:rPr lang="en-GB" sz="1800" dirty="0" err="1">
                <a:latin typeface="Roboto" panose="02000000000000000000" pitchFamily="2" charset="0"/>
                <a:ea typeface="Roboto" panose="02000000000000000000" pitchFamily="2" charset="0"/>
              </a:rPr>
              <a:t>voet</a:t>
            </a:r>
            <a:r>
              <a:rPr lang="en-GB" sz="1800" dirty="0">
                <a:latin typeface="Roboto" panose="02000000000000000000" pitchFamily="2" charset="0"/>
                <a:ea typeface="Roboto" panose="02000000000000000000" pitchFamily="2" charset="0"/>
              </a:rPr>
              <a:t> in de </a:t>
            </a:r>
            <a:r>
              <a:rPr lang="en-GB" sz="1800" dirty="0" err="1">
                <a:latin typeface="Roboto" panose="02000000000000000000" pitchFamily="2" charset="0"/>
                <a:ea typeface="Roboto" panose="02000000000000000000" pitchFamily="2" charset="0"/>
              </a:rPr>
              <a:t>voorgeschiedenis</a:t>
            </a:r>
            <a:r>
              <a:rPr lang="en-GB" sz="1800" dirty="0">
                <a:latin typeface="Roboto" panose="02000000000000000000" pitchFamily="2" charset="0"/>
                <a:ea typeface="Roboto" panose="02000000000000000000" pitchFamily="2" charset="0"/>
              </a:rPr>
              <a:t>)</a:t>
            </a:r>
          </a:p>
          <a:p>
            <a:pPr lvl="1"/>
            <a:r>
              <a:rPr lang="en-GB" sz="1800" dirty="0" err="1">
                <a:latin typeface="Roboto" panose="02000000000000000000" pitchFamily="2" charset="0"/>
                <a:ea typeface="Roboto" panose="02000000000000000000" pitchFamily="2" charset="0"/>
              </a:rPr>
              <a:t>inspectie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en</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vergelijking</a:t>
            </a:r>
            <a:r>
              <a:rPr lang="en-GB" sz="1800" dirty="0">
                <a:latin typeface="Roboto" panose="02000000000000000000" pitchFamily="2" charset="0"/>
                <a:ea typeface="Roboto" panose="02000000000000000000" pitchFamily="2" charset="0"/>
              </a:rPr>
              <a:t> van de </a:t>
            </a:r>
            <a:r>
              <a:rPr lang="en-GB" sz="1800" dirty="0" err="1">
                <a:latin typeface="Roboto" panose="02000000000000000000" pitchFamily="2" charset="0"/>
                <a:ea typeface="Roboto" panose="02000000000000000000" pitchFamily="2" charset="0"/>
              </a:rPr>
              <a:t>voeten</a:t>
            </a:r>
            <a:endParaRPr lang="en-GB" sz="1800" dirty="0">
              <a:latin typeface="Roboto" panose="02000000000000000000" pitchFamily="2" charset="0"/>
              <a:ea typeface="Roboto" panose="02000000000000000000" pitchFamily="2" charset="0"/>
            </a:endParaRPr>
          </a:p>
          <a:p>
            <a:pPr lvl="1"/>
            <a:r>
              <a:rPr lang="en-GB" sz="1800" dirty="0" err="1">
                <a:latin typeface="Roboto" panose="02000000000000000000" pitchFamily="2" charset="0"/>
                <a:ea typeface="Roboto" panose="02000000000000000000" pitchFamily="2" charset="0"/>
              </a:rPr>
              <a:t>testen</a:t>
            </a:r>
            <a:r>
              <a:rPr lang="en-GB" sz="1800" dirty="0">
                <a:latin typeface="Roboto" panose="02000000000000000000" pitchFamily="2" charset="0"/>
                <a:ea typeface="Roboto" panose="02000000000000000000" pitchFamily="2" charset="0"/>
              </a:rPr>
              <a:t> van de </a:t>
            </a:r>
            <a:r>
              <a:rPr lang="en-GB" sz="1800" dirty="0" err="1">
                <a:latin typeface="Roboto" panose="02000000000000000000" pitchFamily="2" charset="0"/>
                <a:ea typeface="Roboto" panose="02000000000000000000" pitchFamily="2" charset="0"/>
              </a:rPr>
              <a:t>protectieve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sensibiliteit</a:t>
            </a:r>
            <a:r>
              <a:rPr lang="en-GB" sz="1800" dirty="0">
                <a:latin typeface="Roboto" panose="02000000000000000000" pitchFamily="2" charset="0"/>
                <a:ea typeface="Roboto" panose="02000000000000000000" pitchFamily="2" charset="0"/>
              </a:rPr>
              <a:t> (10-grams monofilament)</a:t>
            </a:r>
          </a:p>
          <a:p>
            <a:pPr lvl="1"/>
            <a:r>
              <a:rPr lang="en-GB" sz="1800" dirty="0" err="1">
                <a:latin typeface="Roboto" panose="02000000000000000000" pitchFamily="2" charset="0"/>
                <a:ea typeface="Roboto" panose="02000000000000000000" pitchFamily="2" charset="0"/>
              </a:rPr>
              <a:t>vaststellen</a:t>
            </a:r>
            <a:r>
              <a:rPr lang="en-GB" sz="1800" dirty="0">
                <a:latin typeface="Roboto" panose="02000000000000000000" pitchFamily="2" charset="0"/>
                <a:ea typeface="Roboto" panose="02000000000000000000" pitchFamily="2" charset="0"/>
              </a:rPr>
              <a:t> van </a:t>
            </a:r>
            <a:r>
              <a:rPr lang="en-GB" sz="1800" dirty="0" err="1">
                <a:latin typeface="Roboto" panose="02000000000000000000" pitchFamily="2" charset="0"/>
                <a:ea typeface="Roboto" panose="02000000000000000000" pitchFamily="2" charset="0"/>
              </a:rPr>
              <a:t>aan</a:t>
            </a:r>
            <a:r>
              <a:rPr lang="en-GB" sz="1800" dirty="0">
                <a:latin typeface="Roboto" panose="02000000000000000000" pitchFamily="2" charset="0"/>
                <a:ea typeface="Roboto" panose="02000000000000000000" pitchFamily="2" charset="0"/>
              </a:rPr>
              <a:t>- of </a:t>
            </a:r>
            <a:r>
              <a:rPr lang="en-GB" sz="1800" dirty="0" err="1">
                <a:latin typeface="Roboto" panose="02000000000000000000" pitchFamily="2" charset="0"/>
                <a:ea typeface="Roboto" panose="02000000000000000000" pitchFamily="2" charset="0"/>
              </a:rPr>
              <a:t>afwezigheid</a:t>
            </a:r>
            <a:r>
              <a:rPr lang="en-GB" sz="1800" dirty="0">
                <a:latin typeface="Roboto" panose="02000000000000000000" pitchFamily="2" charset="0"/>
                <a:ea typeface="Roboto" panose="02000000000000000000" pitchFamily="2" charset="0"/>
              </a:rPr>
              <a:t> van </a:t>
            </a:r>
            <a:r>
              <a:rPr lang="en-GB" sz="1800" dirty="0" err="1">
                <a:latin typeface="Roboto" panose="02000000000000000000" pitchFamily="2" charset="0"/>
                <a:ea typeface="Roboto" panose="02000000000000000000" pitchFamily="2" charset="0"/>
              </a:rPr>
              <a:t>perifere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arteriële</a:t>
            </a:r>
            <a:r>
              <a:rPr lang="en-GB" sz="1800" dirty="0">
                <a:latin typeface="Roboto" panose="02000000000000000000" pitchFamily="2" charset="0"/>
                <a:ea typeface="Roboto" panose="02000000000000000000" pitchFamily="2" charset="0"/>
              </a:rPr>
              <a:t> </a:t>
            </a:r>
            <a:r>
              <a:rPr lang="en-GB" sz="1800" dirty="0" err="1">
                <a:latin typeface="Roboto" panose="02000000000000000000" pitchFamily="2" charset="0"/>
                <a:ea typeface="Roboto" panose="02000000000000000000" pitchFamily="2" charset="0"/>
              </a:rPr>
              <a:t>pulsaties</a:t>
            </a:r>
            <a:endParaRPr lang="en-GB" sz="1800" dirty="0">
              <a:latin typeface="Roboto" panose="02000000000000000000" pitchFamily="2" charset="0"/>
              <a:ea typeface="Roboto" panose="02000000000000000000" pitchFamily="2" charset="0"/>
            </a:endParaRPr>
          </a:p>
          <a:p>
            <a:pPr lvl="1"/>
            <a:r>
              <a:rPr lang="en-GB" sz="1800" dirty="0" err="1">
                <a:latin typeface="Roboto" panose="02000000000000000000" pitchFamily="2" charset="0"/>
                <a:ea typeface="Roboto" panose="02000000000000000000" pitchFamily="2" charset="0"/>
              </a:rPr>
              <a:t>vaststellen</a:t>
            </a:r>
            <a:r>
              <a:rPr lang="en-GB" sz="1800" dirty="0">
                <a:latin typeface="Roboto" panose="02000000000000000000" pitchFamily="2" charset="0"/>
                <a:ea typeface="Roboto" panose="02000000000000000000" pitchFamily="2" charset="0"/>
              </a:rPr>
              <a:t> van </a:t>
            </a:r>
            <a:r>
              <a:rPr lang="en-GB" sz="1800" dirty="0" err="1">
                <a:latin typeface="Roboto" panose="02000000000000000000" pitchFamily="2" charset="0"/>
                <a:ea typeface="Roboto" panose="02000000000000000000" pitchFamily="2" charset="0"/>
              </a:rPr>
              <a:t>afwijkingen</a:t>
            </a:r>
            <a:r>
              <a:rPr lang="en-GB" sz="1800" dirty="0">
                <a:latin typeface="Roboto" panose="02000000000000000000" pitchFamily="2" charset="0"/>
                <a:ea typeface="Roboto" panose="02000000000000000000" pitchFamily="2" charset="0"/>
              </a:rPr>
              <a:t> van de </a:t>
            </a:r>
            <a:r>
              <a:rPr lang="en-GB" sz="1800" dirty="0" err="1">
                <a:latin typeface="Roboto" panose="02000000000000000000" pitchFamily="2" charset="0"/>
                <a:ea typeface="Roboto" panose="02000000000000000000" pitchFamily="2" charset="0"/>
              </a:rPr>
              <a:t>voetstand</a:t>
            </a:r>
            <a:r>
              <a:rPr lang="en-GB" sz="1800" dirty="0">
                <a:latin typeface="Roboto" panose="02000000000000000000" pitchFamily="2" charset="0"/>
                <a:ea typeface="Roboto" panose="02000000000000000000" pitchFamily="2" charset="0"/>
              </a:rPr>
              <a:t> </a:t>
            </a:r>
            <a:endParaRPr lang="en-GB" sz="1800" dirty="0" smtClean="0">
              <a:latin typeface="Roboto" panose="02000000000000000000" pitchFamily="2" charset="0"/>
              <a:ea typeface="Roboto" panose="02000000000000000000" pitchFamily="2" charset="0"/>
            </a:endParaRPr>
          </a:p>
          <a:p>
            <a:pPr lvl="1"/>
            <a:endParaRPr lang="en-GB" sz="1800" dirty="0">
              <a:latin typeface="Roboto" panose="02000000000000000000" pitchFamily="2" charset="0"/>
              <a:ea typeface="Roboto" panose="02000000000000000000" pitchFamily="2" charset="0"/>
            </a:endParaRPr>
          </a:p>
          <a:p>
            <a:pPr lvl="1"/>
            <a:endParaRPr lang="en-GB" sz="1800" dirty="0" smtClean="0">
              <a:latin typeface="Roboto" panose="02000000000000000000" pitchFamily="2" charset="0"/>
              <a:ea typeface="Roboto" panose="02000000000000000000" pitchFamily="2" charset="0"/>
            </a:endParaRPr>
          </a:p>
          <a:p>
            <a:endParaRPr lang="en-NL" dirty="0">
              <a:latin typeface="Roboto" panose="02000000000000000000" pitchFamily="2" charset="0"/>
              <a:ea typeface="Roboto" panose="02000000000000000000" pitchFamily="2" charset="0"/>
            </a:endParaRPr>
          </a:p>
        </p:txBody>
      </p:sp>
      <p:sp>
        <p:nvSpPr>
          <p:cNvPr id="5" name="Rechthoek 4">
            <a:extLst>
              <a:ext uri="{FF2B5EF4-FFF2-40B4-BE49-F238E27FC236}">
                <a16:creationId xmlns:a16="http://schemas.microsoft.com/office/drawing/2014/main" id="{E88A0836-7795-C28A-877A-A93A64FB4E28}"/>
              </a:ext>
            </a:extLst>
          </p:cNvPr>
          <p:cNvSpPr/>
          <p:nvPr/>
        </p:nvSpPr>
        <p:spPr>
          <a:xfrm>
            <a:off x="482590" y="108093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Preventie diabetisch voetulcus</a:t>
            </a:r>
          </a:p>
        </p:txBody>
      </p:sp>
    </p:spTree>
    <p:extLst>
      <p:ext uri="{BB962C8B-B14F-4D97-AF65-F5344CB8AC3E}">
        <p14:creationId xmlns:p14="http://schemas.microsoft.com/office/powerpoint/2010/main" val="4026263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43032"/>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47700" y="1731814"/>
            <a:ext cx="10896600" cy="4351338"/>
          </a:xfrm>
        </p:spPr>
        <p:txBody>
          <a:bodyPr>
            <a:normAutofit fontScale="62500" lnSpcReduction="20000"/>
          </a:bodyPr>
          <a:lstStyle/>
          <a:p>
            <a:pPr marL="0" indent="0">
              <a:lnSpc>
                <a:spcPct val="115000"/>
              </a:lnSpc>
              <a:spcAft>
                <a:spcPts val="800"/>
              </a:spcAft>
              <a:buNone/>
            </a:pPr>
            <a:r>
              <a:rPr lang="nl-NL" sz="3100" dirty="0" err="1">
                <a:latin typeface="Roboto" panose="02000000000000000000" pitchFamily="2" charset="0"/>
                <a:ea typeface="Roboto" panose="02000000000000000000" pitchFamily="2" charset="0"/>
              </a:rPr>
              <a:t>Dhr</a:t>
            </a:r>
            <a:r>
              <a:rPr lang="nl-NL" sz="3100" dirty="0">
                <a:latin typeface="Roboto" panose="02000000000000000000" pitchFamily="2" charset="0"/>
                <a:ea typeface="Roboto" panose="02000000000000000000" pitchFamily="2" charset="0"/>
              </a:rPr>
              <a:t> Maas</a:t>
            </a:r>
            <a:r>
              <a:rPr lang="en-NL" sz="3100" dirty="0">
                <a:latin typeface="Roboto" panose="02000000000000000000" pitchFamily="2" charset="0"/>
                <a:ea typeface="Roboto" panose="02000000000000000000" pitchFamily="2" charset="0"/>
              </a:rPr>
              <a:t>, </a:t>
            </a:r>
            <a:r>
              <a:rPr lang="nl-NL" sz="3100" dirty="0">
                <a:latin typeface="Roboto" panose="02000000000000000000" pitchFamily="2" charset="0"/>
                <a:ea typeface="Roboto" panose="02000000000000000000" pitchFamily="2" charset="0"/>
              </a:rPr>
              <a:t>68 </a:t>
            </a:r>
            <a:r>
              <a:rPr lang="nl-NL" sz="3100" dirty="0" err="1">
                <a:latin typeface="Roboto" panose="02000000000000000000" pitchFamily="2" charset="0"/>
                <a:ea typeface="Roboto" panose="02000000000000000000" pitchFamily="2" charset="0"/>
              </a:rPr>
              <a:t>jr</a:t>
            </a:r>
            <a:endParaRPr lang="nl-NL" sz="3100" dirty="0">
              <a:latin typeface="Roboto" panose="02000000000000000000" pitchFamily="2" charset="0"/>
              <a:ea typeface="Roboto" panose="02000000000000000000" pitchFamily="2" charset="0"/>
            </a:endParaRPr>
          </a:p>
          <a:p>
            <a:pPr>
              <a:lnSpc>
                <a:spcPct val="115000"/>
              </a:lnSpc>
              <a:spcAft>
                <a:spcPts val="800"/>
              </a:spcAft>
            </a:pPr>
            <a:r>
              <a:rPr lang="nl-NL" sz="2900" kern="100" dirty="0">
                <a:latin typeface="Roboto" panose="02000000000000000000" pitchFamily="2" charset="0"/>
                <a:ea typeface="Roboto" panose="02000000000000000000" pitchFamily="2" charset="0"/>
                <a:cs typeface="Times New Roman" panose="02020603050405020304" pitchFamily="18" charset="0"/>
              </a:rPr>
              <a:t>De patiënt heeft diabetes mellitus, hypertensie, hypercholesterolemie en perifeer arterieel vaatlijden in de voorgeschiedenis. </a:t>
            </a:r>
          </a:p>
          <a:p>
            <a:pPr>
              <a:lnSpc>
                <a:spcPct val="115000"/>
              </a:lnSpc>
              <a:spcAft>
                <a:spcPts val="800"/>
              </a:spcAft>
            </a:pPr>
            <a:r>
              <a:rPr lang="nl-NL" sz="2900" kern="100" dirty="0">
                <a:latin typeface="Roboto" panose="02000000000000000000" pitchFamily="2" charset="0"/>
                <a:ea typeface="Roboto" panose="02000000000000000000" pitchFamily="2" charset="0"/>
                <a:cs typeface="Times New Roman" panose="02020603050405020304" pitchFamily="18" charset="0"/>
              </a:rPr>
              <a:t>Patiënt rookt tien sigaretten per dag </a:t>
            </a:r>
          </a:p>
          <a:p>
            <a:pPr>
              <a:lnSpc>
                <a:spcPct val="115000"/>
              </a:lnSpc>
              <a:spcAft>
                <a:spcPts val="800"/>
              </a:spcAft>
            </a:pPr>
            <a:r>
              <a:rPr lang="nl-NL" sz="2900" dirty="0">
                <a:latin typeface="Roboto" panose="02000000000000000000" pitchFamily="2" charset="0"/>
                <a:ea typeface="Roboto" panose="02000000000000000000" pitchFamily="2" charset="0"/>
              </a:rPr>
              <a:t>Recent PTA, dotter en stents beenvaten, </a:t>
            </a:r>
            <a:r>
              <a:rPr lang="nl-NL" sz="2900" dirty="0">
                <a:latin typeface="Roboto" panose="02000000000000000000" pitchFamily="2" charset="0"/>
                <a:ea typeface="Roboto" panose="02000000000000000000" pitchFamily="2" charset="0"/>
                <a:cs typeface="Times New Roman" panose="02020603050405020304" pitchFamily="18" charset="0"/>
              </a:rPr>
              <a:t>Hierna is nog occlusie van de distale </a:t>
            </a:r>
            <a:r>
              <a:rPr lang="nl-NL" sz="2900" dirty="0" err="1">
                <a:latin typeface="Roboto" panose="02000000000000000000" pitchFamily="2" charset="0"/>
                <a:ea typeface="Roboto" panose="02000000000000000000" pitchFamily="2" charset="0"/>
                <a:cs typeface="Times New Roman" panose="02020603050405020304" pitchFamily="18" charset="0"/>
              </a:rPr>
              <a:t>dorsalis</a:t>
            </a:r>
            <a:r>
              <a:rPr lang="nl-NL" sz="2900" dirty="0">
                <a:latin typeface="Roboto" panose="02000000000000000000" pitchFamily="2" charset="0"/>
                <a:ea typeface="Roboto" panose="02000000000000000000" pitchFamily="2" charset="0"/>
                <a:cs typeface="Times New Roman" panose="02020603050405020304" pitchFamily="18" charset="0"/>
              </a:rPr>
              <a:t> pedis aanwezig</a:t>
            </a:r>
          </a:p>
          <a:p>
            <a:pPr marL="0" indent="0">
              <a:lnSpc>
                <a:spcPct val="115000"/>
              </a:lnSpc>
              <a:spcAft>
                <a:spcPts val="800"/>
              </a:spcAft>
              <a:buNone/>
            </a:pPr>
            <a:r>
              <a:rPr lang="nl-NL" sz="3500" kern="100" dirty="0">
                <a:latin typeface="Roboto" panose="02000000000000000000" pitchFamily="2" charset="0"/>
                <a:ea typeface="Roboto" panose="02000000000000000000" pitchFamily="2" charset="0"/>
                <a:cs typeface="Times New Roman" panose="02020603050405020304" pitchFamily="18" charset="0"/>
              </a:rPr>
              <a:t>Actueel:</a:t>
            </a:r>
          </a:p>
          <a:p>
            <a:pPr>
              <a:lnSpc>
                <a:spcPct val="115000"/>
              </a:lnSpc>
              <a:spcAft>
                <a:spcPts val="800"/>
              </a:spcAft>
            </a:pPr>
            <a:r>
              <a:rPr lang="nl-NL" kern="100" dirty="0">
                <a:latin typeface="Roboto" panose="02000000000000000000" pitchFamily="2" charset="0"/>
                <a:ea typeface="Roboto" panose="02000000000000000000" pitchFamily="2" charset="0"/>
                <a:cs typeface="Times New Roman" panose="02020603050405020304" pitchFamily="18" charset="0"/>
              </a:rPr>
              <a:t>Sprake van een wond  aan de laterale zijde van de voet ter plaatse van </a:t>
            </a:r>
            <a:r>
              <a:rPr lang="nl-NL" kern="100" dirty="0" err="1">
                <a:latin typeface="Roboto" panose="02000000000000000000" pitchFamily="2" charset="0"/>
                <a:ea typeface="Roboto" panose="02000000000000000000" pitchFamily="2" charset="0"/>
                <a:cs typeface="Times New Roman" panose="02020603050405020304" pitchFamily="18" charset="0"/>
              </a:rPr>
              <a:t>metatarsale</a:t>
            </a:r>
            <a:r>
              <a:rPr lang="nl-NL" kern="100" dirty="0">
                <a:latin typeface="Roboto" panose="02000000000000000000" pitchFamily="2" charset="0"/>
                <a:ea typeface="Roboto" panose="02000000000000000000" pitchFamily="2" charset="0"/>
                <a:cs typeface="Times New Roman" panose="02020603050405020304" pitchFamily="18" charset="0"/>
              </a:rPr>
              <a:t> (MT) 5. De wond zou zijn ontstaan door ambulante compressie therapie</a:t>
            </a:r>
          </a:p>
          <a:p>
            <a:pPr marL="0" indent="0">
              <a:lnSpc>
                <a:spcPct val="115000"/>
              </a:lnSpc>
              <a:spcAft>
                <a:spcPts val="800"/>
              </a:spcAft>
              <a:buNone/>
            </a:pPr>
            <a:r>
              <a:rPr lang="nl-NL" sz="2900" b="1" dirty="0">
                <a:solidFill>
                  <a:srgbClr val="FF0000"/>
                </a:solidFill>
                <a:latin typeface="Roboto" panose="02000000000000000000" pitchFamily="2" charset="0"/>
                <a:ea typeface="Roboto" panose="02000000000000000000" pitchFamily="2" charset="0"/>
              </a:rPr>
              <a:t>Waar let je op bij a/LO?</a:t>
            </a:r>
            <a:endParaRPr lang="en-NL" sz="2900" b="1" dirty="0">
              <a:solidFill>
                <a:srgbClr val="FF0000"/>
              </a:solidFill>
              <a:latin typeface="Roboto" panose="02000000000000000000" pitchFamily="2" charset="0"/>
              <a:ea typeface="Roboto" panose="02000000000000000000" pitchFamily="2" charset="0"/>
            </a:endParaRPr>
          </a:p>
          <a:p>
            <a:pPr marL="0" indent="0">
              <a:buNone/>
            </a:pPr>
            <a:endParaRPr lang="en-NL" sz="2400" dirty="0">
              <a:latin typeface="Roboto" panose="02000000000000000000" pitchFamily="2" charset="0"/>
              <a:ea typeface="Roboto" panose="02000000000000000000" pitchFamily="2" charset="0"/>
            </a:endParaRPr>
          </a:p>
        </p:txBody>
      </p:sp>
      <p:sp>
        <p:nvSpPr>
          <p:cNvPr id="5" name="Tekstvak 4">
            <a:extLst>
              <a:ext uri="{FF2B5EF4-FFF2-40B4-BE49-F238E27FC236}">
                <a16:creationId xmlns:a16="http://schemas.microsoft.com/office/drawing/2014/main" id="{F4F89DF5-1FBF-FF4E-AF08-F37BB513B631}"/>
              </a:ext>
            </a:extLst>
          </p:cNvPr>
          <p:cNvSpPr txBox="1"/>
          <p:nvPr/>
        </p:nvSpPr>
        <p:spPr>
          <a:xfrm>
            <a:off x="647700" y="5680996"/>
            <a:ext cx="6423553" cy="553998"/>
          </a:xfrm>
          <a:prstGeom prst="rect">
            <a:avLst/>
          </a:prstGeom>
          <a:noFill/>
        </p:spPr>
        <p:txBody>
          <a:bodyPr wrap="none" rtlCol="0">
            <a:spAutoFit/>
          </a:bodyPr>
          <a:lstStyle/>
          <a:p>
            <a:r>
              <a:rPr lang="nl-NL" sz="1000" b="1" dirty="0"/>
              <a:t>Bron:</a:t>
            </a:r>
            <a:r>
              <a:rPr lang="nl-NL" sz="1000" dirty="0"/>
              <a:t/>
            </a:r>
            <a:br>
              <a:rPr lang="nl-NL" sz="1000" dirty="0"/>
            </a:br>
            <a:r>
              <a:rPr lang="nl-NL" sz="1000" dirty="0"/>
              <a:t>Gebaseerd op: </a:t>
            </a:r>
            <a:r>
              <a:rPr lang="nl-NL" sz="1000" dirty="0" err="1"/>
              <a:t>Lenselink</a:t>
            </a:r>
            <a:r>
              <a:rPr lang="nl-NL" sz="1000" dirty="0"/>
              <a:t>, E. &amp; Van Leeuwen, R. </a:t>
            </a:r>
            <a:r>
              <a:rPr lang="nl-NL" sz="1000" i="1" dirty="0"/>
              <a:t>Casus diabetische voet</a:t>
            </a:r>
            <a:r>
              <a:rPr lang="nl-NL" sz="1000" dirty="0"/>
              <a:t>. WCS Nieuws, jaargang 28, nr. 2, juni 2012.</a:t>
            </a:r>
            <a:br>
              <a:rPr lang="nl-NL" sz="1000" dirty="0"/>
            </a:br>
            <a:r>
              <a:rPr lang="nl-NL" sz="1000" i="1" dirty="0"/>
              <a:t>Aangepaste, fictieve casus voor scholingsdoeleinden</a:t>
            </a:r>
            <a:r>
              <a:rPr lang="nl-NL" sz="1000" dirty="0"/>
              <a:t>.</a:t>
            </a:r>
          </a:p>
        </p:txBody>
      </p:sp>
      <p:sp>
        <p:nvSpPr>
          <p:cNvPr id="6" name="Rechthoek 5">
            <a:extLst>
              <a:ext uri="{FF2B5EF4-FFF2-40B4-BE49-F238E27FC236}">
                <a16:creationId xmlns:a16="http://schemas.microsoft.com/office/drawing/2014/main" id="{E88A0836-7795-C28A-877A-A93A64FB4E28}"/>
              </a:ext>
            </a:extLst>
          </p:cNvPr>
          <p:cNvSpPr/>
          <p:nvPr/>
        </p:nvSpPr>
        <p:spPr>
          <a:xfrm>
            <a:off x="624840" y="96237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676009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60884" y="1833162"/>
            <a:ext cx="11116056" cy="4351338"/>
          </a:xfrm>
        </p:spPr>
        <p:txBody>
          <a:bodyPr>
            <a:normAutofit/>
          </a:bodyPr>
          <a:lstStyle/>
          <a:p>
            <a:pPr marL="0" indent="0">
              <a:lnSpc>
                <a:spcPct val="115000"/>
              </a:lnSpc>
              <a:spcAft>
                <a:spcPts val="800"/>
              </a:spcAft>
              <a:buNone/>
            </a:pPr>
            <a:r>
              <a:rPr lang="nl-NL" sz="2200" kern="100" dirty="0">
                <a:latin typeface="Roboto" panose="02000000000000000000" pitchFamily="2" charset="0"/>
                <a:ea typeface="Roboto" panose="02000000000000000000" pitchFamily="2" charset="0"/>
                <a:cs typeface="Times New Roman" panose="02020603050405020304" pitchFamily="18" charset="0"/>
              </a:rPr>
              <a:t>Wondbeschrijving volgens het TIME model:</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wond afmeting van 2,3 x 2,5 cm   </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met 100% weke gele necrose (zie foto 1). </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Rond de wond aan de voet is iets roodheid te zien. </a:t>
            </a:r>
          </a:p>
          <a:p>
            <a:pPr marL="0" indent="0">
              <a:lnSpc>
                <a:spcPct val="115000"/>
              </a:lnSpc>
              <a:spcAft>
                <a:spcPts val="800"/>
              </a:spcAft>
              <a:buNone/>
            </a:pPr>
            <a:r>
              <a:rPr lang="nl-NL" sz="2200" kern="100" dirty="0">
                <a:latin typeface="Roboto" panose="02000000000000000000" pitchFamily="2" charset="0"/>
                <a:ea typeface="Roboto" panose="02000000000000000000" pitchFamily="2" charset="0"/>
                <a:cs typeface="Times New Roman" panose="02020603050405020304" pitchFamily="18" charset="0"/>
              </a:rPr>
              <a:t>Het is een natte wond en de wondranden zijn verweekt </a:t>
            </a:r>
            <a:br>
              <a:rPr lang="nl-NL" sz="2200" kern="100" dirty="0">
                <a:latin typeface="Roboto" panose="02000000000000000000" pitchFamily="2" charset="0"/>
                <a:ea typeface="Roboto" panose="02000000000000000000" pitchFamily="2" charset="0"/>
                <a:cs typeface="Times New Roman" panose="02020603050405020304" pitchFamily="18" charset="0"/>
              </a:rPr>
            </a:br>
            <a:r>
              <a:rPr lang="nl-NL" sz="2200" kern="100" dirty="0">
                <a:latin typeface="Roboto" panose="02000000000000000000" pitchFamily="2" charset="0"/>
                <a:ea typeface="Roboto" panose="02000000000000000000" pitchFamily="2" charset="0"/>
                <a:cs typeface="Times New Roman" panose="02020603050405020304" pitchFamily="18" charset="0"/>
              </a:rPr>
              <a:t>(distaal 0,4 cm) en ondermijnd. </a:t>
            </a:r>
          </a:p>
        </p:txBody>
      </p:sp>
      <p:sp>
        <p:nvSpPr>
          <p:cNvPr id="5" name="Tekstvak 4">
            <a:extLst>
              <a:ext uri="{FF2B5EF4-FFF2-40B4-BE49-F238E27FC236}">
                <a16:creationId xmlns:a16="http://schemas.microsoft.com/office/drawing/2014/main" id="{80644201-A6E4-8D44-81AC-D254F8414B2B}"/>
              </a:ext>
            </a:extLst>
          </p:cNvPr>
          <p:cNvSpPr txBox="1"/>
          <p:nvPr/>
        </p:nvSpPr>
        <p:spPr>
          <a:xfrm>
            <a:off x="660884" y="5711163"/>
            <a:ext cx="9955832" cy="553998"/>
          </a:xfrm>
          <a:prstGeom prst="rect">
            <a:avLst/>
          </a:prstGeom>
          <a:noFill/>
        </p:spPr>
        <p:txBody>
          <a:bodyPr wrap="square" rtlCol="0">
            <a:spAutoFit/>
          </a:bodyPr>
          <a:lstStyle/>
          <a:p>
            <a:r>
              <a:rPr lang="nl-NL" sz="1000" b="1" dirty="0"/>
              <a:t>Bron:</a:t>
            </a:r>
            <a:r>
              <a:rPr lang="nl-NL" sz="1000" dirty="0"/>
              <a:t/>
            </a:r>
            <a:br>
              <a:rPr lang="nl-NL" sz="1000" dirty="0"/>
            </a:br>
            <a:r>
              <a:rPr lang="nl-NL" sz="1000" dirty="0"/>
              <a:t>Gebaseerd op: </a:t>
            </a:r>
            <a:r>
              <a:rPr lang="nl-NL" sz="1000" dirty="0" err="1"/>
              <a:t>Lenselink</a:t>
            </a:r>
            <a:r>
              <a:rPr lang="nl-NL" sz="1000" dirty="0"/>
              <a:t>, E. &amp; Van Leeuwen, R. </a:t>
            </a:r>
            <a:r>
              <a:rPr lang="nl-NL" sz="1000" i="1" dirty="0"/>
              <a:t>Casus diabetische voet</a:t>
            </a:r>
            <a:r>
              <a:rPr lang="nl-NL" sz="1000" dirty="0"/>
              <a:t>. WCS Nieuws, jaargang 28, nr. 2, juni 2012.</a:t>
            </a:r>
            <a:br>
              <a:rPr lang="nl-NL" sz="1000" dirty="0"/>
            </a:br>
            <a:r>
              <a:rPr lang="nl-NL" sz="1000" i="1" dirty="0"/>
              <a:t>Aangepaste, fictieve casus voor scholingsdoeleinden</a:t>
            </a:r>
            <a:r>
              <a:rPr lang="nl-NL" sz="1000" dirty="0"/>
              <a:t>.</a:t>
            </a:r>
          </a:p>
        </p:txBody>
      </p:sp>
      <p:pic>
        <p:nvPicPr>
          <p:cNvPr id="6" name="Afbeelding 5" descr="Afbeelding met persoon, overdekt&#10;&#10;Automatisch gegenereerde beschrijving">
            <a:extLst>
              <a:ext uri="{FF2B5EF4-FFF2-40B4-BE49-F238E27FC236}">
                <a16:creationId xmlns:a16="http://schemas.microsoft.com/office/drawing/2014/main" id="{C202B84F-D2AB-4440-B26F-7559BFA6BC55}"/>
              </a:ext>
            </a:extLst>
          </p:cNvPr>
          <p:cNvPicPr>
            <a:picLocks noChangeAspect="1"/>
          </p:cNvPicPr>
          <p:nvPr/>
        </p:nvPicPr>
        <p:blipFill>
          <a:blip r:embed="rId6"/>
          <a:stretch>
            <a:fillRect/>
          </a:stretch>
        </p:blipFill>
        <p:spPr>
          <a:xfrm>
            <a:off x="8059964" y="1976379"/>
            <a:ext cx="2880320" cy="2705080"/>
          </a:xfrm>
          <a:prstGeom prst="rect">
            <a:avLst/>
          </a:prstGeom>
        </p:spPr>
      </p:pic>
      <p:sp>
        <p:nvSpPr>
          <p:cNvPr id="7" name="Rechthoek 6">
            <a:extLst>
              <a:ext uri="{FF2B5EF4-FFF2-40B4-BE49-F238E27FC236}">
                <a16:creationId xmlns:a16="http://schemas.microsoft.com/office/drawing/2014/main" id="{E88A0836-7795-C28A-877A-A93A64FB4E28}"/>
              </a:ext>
            </a:extLst>
          </p:cNvPr>
          <p:cNvSpPr/>
          <p:nvPr/>
        </p:nvSpPr>
        <p:spPr>
          <a:xfrm>
            <a:off x="624840" y="96237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672157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lnSpc>
                <a:spcPct val="115000"/>
              </a:lnSpc>
              <a:spcAft>
                <a:spcPts val="800"/>
              </a:spcAft>
              <a:buNone/>
            </a:pPr>
            <a:r>
              <a:rPr lang="nl-NL" sz="2200" b="1" kern="100" dirty="0">
                <a:latin typeface="Roboto" panose="02000000000000000000" pitchFamily="2" charset="0"/>
                <a:ea typeface="Roboto" panose="02000000000000000000" pitchFamily="2" charset="0"/>
                <a:cs typeface="Times New Roman" panose="02020603050405020304" pitchFamily="18" charset="0"/>
              </a:rPr>
              <a:t>Lichamelijk onderzoek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Sprake van oedeem van het hele onderbeen en de voet.</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De patiënt geeft een pijnscore aan van 5 op een schaal van 0-10.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De voet is </a:t>
            </a:r>
            <a:r>
              <a:rPr lang="nl-NL" sz="1900" kern="100" dirty="0" err="1">
                <a:latin typeface="Roboto" panose="02000000000000000000" pitchFamily="2" charset="0"/>
                <a:ea typeface="Roboto" panose="02000000000000000000" pitchFamily="2" charset="0"/>
                <a:cs typeface="Times New Roman" panose="02020603050405020304" pitchFamily="18" charset="0"/>
              </a:rPr>
              <a:t>plantair</a:t>
            </a:r>
            <a:r>
              <a:rPr lang="nl-NL" sz="1900" kern="100" dirty="0">
                <a:latin typeface="Roboto" panose="02000000000000000000" pitchFamily="2" charset="0"/>
                <a:ea typeface="Roboto" panose="02000000000000000000" pitchFamily="2" charset="0"/>
                <a:cs typeface="Times New Roman" panose="02020603050405020304" pitchFamily="18" charset="0"/>
              </a:rPr>
              <a:t> iets gevoelig bij druk.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Daarnaast is de patiënt bekend met polyneuropathie.</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Pulsaties in de voet zijn nauwelijks voelbaar.</a:t>
            </a:r>
          </a:p>
          <a:p>
            <a:pPr marL="0" indent="0">
              <a:lnSpc>
                <a:spcPct val="115000"/>
              </a:lnSpc>
              <a:spcAft>
                <a:spcPts val="800"/>
              </a:spcAft>
              <a:buNone/>
            </a:pPr>
            <a:r>
              <a:rPr lang="nl-NL" sz="2200" b="1" kern="100" dirty="0">
                <a:solidFill>
                  <a:srgbClr val="FF0000"/>
                </a:solidFill>
                <a:latin typeface="Roboto" panose="02000000000000000000" pitchFamily="2" charset="0"/>
                <a:ea typeface="Roboto" panose="02000000000000000000" pitchFamily="2" charset="0"/>
                <a:cs typeface="Times New Roman" panose="02020603050405020304" pitchFamily="18" charset="0"/>
              </a:rPr>
              <a:t>wat doe je vervolgens?</a:t>
            </a:r>
            <a:endParaRPr lang="nl-NL" sz="2200"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24249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1578409"/>
            <a:ext cx="11323320" cy="4351338"/>
          </a:xfrm>
        </p:spPr>
        <p:txBody>
          <a:bodyPr>
            <a:normAutofit/>
          </a:bodyPr>
          <a:lstStyle/>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Losse necrose wordt verwijderd.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De wond wordt verbonden met hydrogel en schuimverband om de necrose verder te verweken.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Het zwachtelen wordt gestaakt omdat de wond bij MT 5 ontstaan is door zwachtelen. In plaats hiervan wordt een twee - </a:t>
            </a:r>
            <a:r>
              <a:rPr lang="nl-NL" sz="1900" kern="100" dirty="0" err="1">
                <a:latin typeface="Roboto" panose="02000000000000000000" pitchFamily="2" charset="0"/>
                <a:ea typeface="Roboto" panose="02000000000000000000" pitchFamily="2" charset="0"/>
                <a:cs typeface="Times New Roman" panose="02020603050405020304" pitchFamily="18" charset="0"/>
              </a:rPr>
              <a:t>laagse</a:t>
            </a:r>
            <a:r>
              <a:rPr lang="nl-NL" sz="1900" kern="100" dirty="0">
                <a:latin typeface="Roboto" panose="02000000000000000000" pitchFamily="2" charset="0"/>
                <a:ea typeface="Roboto" panose="02000000000000000000" pitchFamily="2" charset="0"/>
                <a:cs typeface="Times New Roman" panose="02020603050405020304" pitchFamily="18" charset="0"/>
              </a:rPr>
              <a:t> compressiekous geadviseerd (ongeveer 35 mm Hg) om het oedeem te behandelen.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In overleg met fysio/schoenmaker/revalidatiearts wordt gekozen voor verbandschoenen die niet knellen rond de wonden. </a:t>
            </a:r>
          </a:p>
          <a:p>
            <a:pPr>
              <a:lnSpc>
                <a:spcPct val="115000"/>
              </a:lnSpc>
              <a:spcAft>
                <a:spcPts val="800"/>
              </a:spcAft>
            </a:pPr>
            <a:r>
              <a:rPr lang="nl-NL" sz="1900" kern="100" dirty="0">
                <a:latin typeface="Roboto" panose="02000000000000000000" pitchFamily="2" charset="0"/>
                <a:ea typeface="Roboto" panose="02000000000000000000" pitchFamily="2" charset="0"/>
                <a:cs typeface="Times New Roman" panose="02020603050405020304" pitchFamily="18" charset="0"/>
              </a:rPr>
              <a:t>Er wordt een controleafspraak gemaakt bij de vaatchirurg.</a:t>
            </a:r>
          </a:p>
          <a:p>
            <a:pPr marL="0" indent="0">
              <a:lnSpc>
                <a:spcPct val="115000"/>
              </a:lnSpc>
              <a:spcAft>
                <a:spcPts val="800"/>
              </a:spcAft>
              <a:buNone/>
            </a:pPr>
            <a:r>
              <a:rPr lang="nl-NL" sz="2000" b="1" kern="100" dirty="0">
                <a:solidFill>
                  <a:srgbClr val="FF0000"/>
                </a:solidFill>
                <a:latin typeface="Roboto" panose="02000000000000000000" pitchFamily="2" charset="0"/>
                <a:ea typeface="Roboto" panose="02000000000000000000" pitchFamily="2" charset="0"/>
                <a:cs typeface="Times New Roman" panose="02020603050405020304" pitchFamily="18" charset="0"/>
              </a:rPr>
              <a:t>wanneer evalueer je de wond?</a:t>
            </a:r>
          </a:p>
        </p:txBody>
      </p:sp>
      <p:sp>
        <p:nvSpPr>
          <p:cNvPr id="47" name="Rechthoek 46">
            <a:extLst>
              <a:ext uri="{FF2B5EF4-FFF2-40B4-BE49-F238E27FC236}">
                <a16:creationId xmlns:a16="http://schemas.microsoft.com/office/drawing/2014/main" id="{E88A0836-7795-C28A-877A-A93A64FB4E28}"/>
              </a:ext>
            </a:extLst>
          </p:cNvPr>
          <p:cNvSpPr/>
          <p:nvPr/>
        </p:nvSpPr>
        <p:spPr>
          <a:xfrm>
            <a:off x="624840" y="96237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
        <p:nvSpPr>
          <p:cNvPr id="6" name="Tekstvak 5">
            <a:extLst>
              <a:ext uri="{FF2B5EF4-FFF2-40B4-BE49-F238E27FC236}">
                <a16:creationId xmlns:a16="http://schemas.microsoft.com/office/drawing/2014/main" id="{79C8C17A-3E76-2E4B-9DDF-F96D2D770DE8}"/>
              </a:ext>
            </a:extLst>
          </p:cNvPr>
          <p:cNvSpPr txBox="1"/>
          <p:nvPr/>
        </p:nvSpPr>
        <p:spPr>
          <a:xfrm>
            <a:off x="624840" y="5760324"/>
            <a:ext cx="6423553" cy="553998"/>
          </a:xfrm>
          <a:prstGeom prst="rect">
            <a:avLst/>
          </a:prstGeom>
          <a:noFill/>
        </p:spPr>
        <p:txBody>
          <a:bodyPr wrap="none" rtlCol="0">
            <a:spAutoFit/>
          </a:bodyPr>
          <a:lstStyle/>
          <a:p>
            <a:r>
              <a:rPr lang="nl-NL" sz="1000" b="1" dirty="0"/>
              <a:t>Bron:</a:t>
            </a:r>
            <a:r>
              <a:rPr lang="nl-NL" sz="1000" dirty="0"/>
              <a:t/>
            </a:r>
            <a:br>
              <a:rPr lang="nl-NL" sz="1000" dirty="0"/>
            </a:br>
            <a:r>
              <a:rPr lang="nl-NL" sz="1000" dirty="0"/>
              <a:t>Gebaseerd op: </a:t>
            </a:r>
            <a:r>
              <a:rPr lang="nl-NL" sz="1000" dirty="0" err="1"/>
              <a:t>Lenselink</a:t>
            </a:r>
            <a:r>
              <a:rPr lang="nl-NL" sz="1000" dirty="0"/>
              <a:t>, E. &amp; Van Leeuwen, R. </a:t>
            </a:r>
            <a:r>
              <a:rPr lang="nl-NL" sz="1000" i="1" dirty="0"/>
              <a:t>Casus diabetische voet</a:t>
            </a:r>
            <a:r>
              <a:rPr lang="nl-NL" sz="1000" dirty="0"/>
              <a:t>. WCS Nieuws, jaargang 28, nr. 2, juni 2012.</a:t>
            </a:r>
            <a:br>
              <a:rPr lang="nl-NL" sz="1000" dirty="0"/>
            </a:br>
            <a:r>
              <a:rPr lang="nl-NL" sz="1000" i="1" dirty="0"/>
              <a:t>Aangepaste, fictieve casus voor scholingsdoeleinden</a:t>
            </a:r>
            <a:r>
              <a:rPr lang="nl-NL" sz="1000" dirty="0"/>
              <a:t>.</a:t>
            </a:r>
          </a:p>
        </p:txBody>
      </p:sp>
    </p:spTree>
    <p:extLst>
      <p:ext uri="{BB962C8B-B14F-4D97-AF65-F5344CB8AC3E}">
        <p14:creationId xmlns:p14="http://schemas.microsoft.com/office/powerpoint/2010/main" val="914468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1578409"/>
            <a:ext cx="11323320" cy="4351338"/>
          </a:xfrm>
        </p:spPr>
        <p:txBody>
          <a:bodyPr>
            <a:normAutofit/>
          </a:bodyPr>
          <a:lstStyle/>
          <a:p>
            <a:pPr marL="0" indent="0">
              <a:lnSpc>
                <a:spcPct val="115000"/>
              </a:lnSpc>
              <a:spcAft>
                <a:spcPts val="800"/>
              </a:spcAft>
              <a:buNone/>
            </a:pPr>
            <a:r>
              <a:rPr lang="nl-NL" sz="2200" b="1" kern="100" dirty="0">
                <a:latin typeface="Roboto" panose="02000000000000000000" pitchFamily="2" charset="0"/>
                <a:ea typeface="Roboto" panose="02000000000000000000" pitchFamily="2" charset="0"/>
                <a:cs typeface="Times New Roman" panose="02020603050405020304" pitchFamily="18" charset="0"/>
              </a:rPr>
              <a:t>VERVOLG Na zes dagen:</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Bij inspectie lijkt de roodheid aan de laterale zijde van de wond te zijn toegenomen. </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De wond ruikt meer en de necrose is uitgebreid tot op botdelen en peesstructuur. </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Er wordt een röntgenfoto gemaakt in verband met mogelijke osteomyelitis</a:t>
            </a:r>
          </a:p>
          <a:p>
            <a:pPr>
              <a:lnSpc>
                <a:spcPct val="115000"/>
              </a:lnSpc>
              <a:spcAft>
                <a:spcPts val="800"/>
              </a:spcAft>
            </a:pPr>
            <a:r>
              <a:rPr lang="nl-NL" sz="1800" kern="100" dirty="0">
                <a:latin typeface="Roboto" panose="02000000000000000000" pitchFamily="2" charset="0"/>
                <a:ea typeface="Roboto" panose="02000000000000000000" pitchFamily="2" charset="0"/>
                <a:cs typeface="Times New Roman" panose="02020603050405020304" pitchFamily="18" charset="0"/>
              </a:rPr>
              <a:t>en de patiënt gaat terug naar vaatchirurg, Tijdens dit bezoek krijgt hij te horen dat de kans reëel is dat hij zijn voet zal verliezen. Er zal nog een laatste poging worden ondernomen om de vaatstatus te verbeteren, middels een percutane intentionele </a:t>
            </a:r>
            <a:r>
              <a:rPr lang="nl-NL" sz="1800" kern="100" dirty="0" err="1">
                <a:latin typeface="Roboto" panose="02000000000000000000" pitchFamily="2" charset="0"/>
                <a:ea typeface="Roboto" panose="02000000000000000000" pitchFamily="2" charset="0"/>
                <a:cs typeface="Times New Roman" panose="02020603050405020304" pitchFamily="18" charset="0"/>
              </a:rPr>
              <a:t>extraluminale</a:t>
            </a:r>
            <a:r>
              <a:rPr lang="nl-NL" sz="1800" kern="100" dirty="0">
                <a:latin typeface="Roboto" panose="02000000000000000000" pitchFamily="2" charset="0"/>
                <a:ea typeface="Roboto" panose="02000000000000000000" pitchFamily="2" charset="0"/>
                <a:cs typeface="Times New Roman" panose="02020603050405020304" pitchFamily="18" charset="0"/>
              </a:rPr>
              <a:t> </a:t>
            </a:r>
            <a:r>
              <a:rPr lang="nl-NL" sz="1800" kern="100" dirty="0" err="1">
                <a:latin typeface="Roboto" panose="02000000000000000000" pitchFamily="2" charset="0"/>
                <a:ea typeface="Roboto" panose="02000000000000000000" pitchFamily="2" charset="0"/>
                <a:cs typeface="Times New Roman" panose="02020603050405020304" pitchFamily="18" charset="0"/>
              </a:rPr>
              <a:t>rekanalisatie</a:t>
            </a:r>
            <a:r>
              <a:rPr lang="nl-NL" sz="1800" kern="100" dirty="0">
                <a:latin typeface="Roboto" panose="02000000000000000000" pitchFamily="2" charset="0"/>
                <a:ea typeface="Roboto" panose="02000000000000000000" pitchFamily="2" charset="0"/>
                <a:cs typeface="Times New Roman" panose="02020603050405020304" pitchFamily="18" charset="0"/>
              </a:rPr>
              <a:t> (PIER) van de </a:t>
            </a:r>
            <a:r>
              <a:rPr lang="nl-NL" sz="1800" kern="100" dirty="0" err="1">
                <a:latin typeface="Roboto" panose="02000000000000000000" pitchFamily="2" charset="0"/>
                <a:ea typeface="Roboto" panose="02000000000000000000" pitchFamily="2" charset="0"/>
                <a:cs typeface="Times New Roman" panose="02020603050405020304" pitchFamily="18" charset="0"/>
              </a:rPr>
              <a:t>arteria</a:t>
            </a:r>
            <a:r>
              <a:rPr lang="nl-NL" sz="1800" kern="100" dirty="0">
                <a:latin typeface="Roboto" panose="02000000000000000000" pitchFamily="2" charset="0"/>
                <a:ea typeface="Roboto" panose="02000000000000000000" pitchFamily="2" charset="0"/>
                <a:cs typeface="Times New Roman" panose="02020603050405020304" pitchFamily="18" charset="0"/>
              </a:rPr>
              <a:t> </a:t>
            </a:r>
            <a:r>
              <a:rPr lang="nl-NL" sz="1800" kern="100" dirty="0" err="1">
                <a:latin typeface="Roboto" panose="02000000000000000000" pitchFamily="2" charset="0"/>
                <a:ea typeface="Roboto" panose="02000000000000000000" pitchFamily="2" charset="0"/>
                <a:cs typeface="Times New Roman" panose="02020603050405020304" pitchFamily="18" charset="0"/>
              </a:rPr>
              <a:t>tibialis</a:t>
            </a:r>
            <a:r>
              <a:rPr lang="nl-NL" sz="1800" kern="100" dirty="0">
                <a:latin typeface="Roboto" panose="02000000000000000000" pitchFamily="2" charset="0"/>
                <a:ea typeface="Roboto" panose="02000000000000000000" pitchFamily="2" charset="0"/>
                <a:cs typeface="Times New Roman" panose="02020603050405020304" pitchFamily="18" charset="0"/>
              </a:rPr>
              <a:t> posterior. </a:t>
            </a:r>
          </a:p>
          <a:p>
            <a:pPr>
              <a:lnSpc>
                <a:spcPct val="115000"/>
              </a:lnSpc>
              <a:spcAft>
                <a:spcPts val="800"/>
              </a:spcAft>
            </a:pPr>
            <a:endParaRPr lang="nl-NL" sz="2000" kern="100" dirty="0">
              <a:latin typeface="Roboto" panose="02000000000000000000" pitchFamily="2" charset="0"/>
              <a:ea typeface="Roboto" panose="02000000000000000000" pitchFamily="2" charset="0"/>
              <a:cs typeface="Times New Roman" panose="02020603050405020304" pitchFamily="18" charset="0"/>
            </a:endParaRPr>
          </a:p>
        </p:txBody>
      </p:sp>
      <p:sp>
        <p:nvSpPr>
          <p:cNvPr id="6" name="Tekstvak 5">
            <a:extLst>
              <a:ext uri="{FF2B5EF4-FFF2-40B4-BE49-F238E27FC236}">
                <a16:creationId xmlns:a16="http://schemas.microsoft.com/office/drawing/2014/main" id="{79C8C17A-3E76-2E4B-9DDF-F96D2D770DE8}"/>
              </a:ext>
            </a:extLst>
          </p:cNvPr>
          <p:cNvSpPr txBox="1"/>
          <p:nvPr/>
        </p:nvSpPr>
        <p:spPr>
          <a:xfrm>
            <a:off x="624840" y="5628937"/>
            <a:ext cx="6054863" cy="553998"/>
          </a:xfrm>
          <a:prstGeom prst="rect">
            <a:avLst/>
          </a:prstGeom>
          <a:noFill/>
        </p:spPr>
        <p:txBody>
          <a:bodyPr wrap="none" rtlCol="0">
            <a:spAutoFit/>
          </a:bodyPr>
          <a:lstStyle/>
          <a:p>
            <a:r>
              <a:rPr lang="nl-NL" sz="1000" b="1" dirty="0"/>
              <a:t>Bron:</a:t>
            </a:r>
            <a:r>
              <a:rPr lang="nl-NL" sz="1000" dirty="0"/>
              <a:t/>
            </a:r>
            <a:br>
              <a:rPr lang="nl-NL" sz="1000" dirty="0"/>
            </a:br>
            <a:r>
              <a:rPr lang="nl-NL" sz="1000" dirty="0"/>
              <a:t>Gebaseerd op: </a:t>
            </a:r>
            <a:r>
              <a:rPr lang="nl-NL" sz="1000" dirty="0" err="1"/>
              <a:t>Lenselink</a:t>
            </a:r>
            <a:r>
              <a:rPr lang="nl-NL" sz="1000" dirty="0"/>
              <a:t>, E. &amp; Van Leeuwen, R. </a:t>
            </a:r>
            <a:r>
              <a:rPr lang="nl-NL" sz="1000" i="1" dirty="0"/>
              <a:t>Casus diabetische voet</a:t>
            </a:r>
            <a:r>
              <a:rPr lang="nl-NL" sz="1000" dirty="0"/>
              <a:t>. WCS Nieuws, jaargang 28, nr. 2, juni 2012.</a:t>
            </a:r>
            <a:br>
              <a:rPr lang="nl-NL" sz="1000" dirty="0"/>
            </a:br>
            <a:r>
              <a:rPr lang="nl-NL" sz="1000" i="1" dirty="0"/>
              <a:t>Aangepaste, fictieve casus voor scholingsdoeleinden</a:t>
            </a:r>
            <a:r>
              <a:rPr lang="nl-NL" sz="1000" dirty="0"/>
              <a:t>.</a:t>
            </a:r>
          </a:p>
        </p:txBody>
      </p:sp>
      <p:sp>
        <p:nvSpPr>
          <p:cNvPr id="7" name="Rechthoek 6">
            <a:extLst>
              <a:ext uri="{FF2B5EF4-FFF2-40B4-BE49-F238E27FC236}">
                <a16:creationId xmlns:a16="http://schemas.microsoft.com/office/drawing/2014/main" id="{E88A0836-7795-C28A-877A-A93A64FB4E28}"/>
              </a:ext>
            </a:extLst>
          </p:cNvPr>
          <p:cNvSpPr/>
          <p:nvPr/>
        </p:nvSpPr>
        <p:spPr>
          <a:xfrm>
            <a:off x="624840" y="96237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987880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1731814"/>
            <a:ext cx="3288792" cy="4351338"/>
          </a:xfrm>
        </p:spPr>
        <p:txBody>
          <a:bodyPr>
            <a:normAutofit/>
          </a:bodyPr>
          <a:lstStyle/>
          <a:p>
            <a:pPr marL="0" indent="0">
              <a:buNone/>
            </a:pPr>
            <a:r>
              <a:rPr lang="nl-NL" sz="1800" dirty="0">
                <a:latin typeface="Roboto" panose="02000000000000000000" pitchFamily="2" charset="0"/>
                <a:ea typeface="Roboto" panose="02000000000000000000" pitchFamily="2" charset="0"/>
                <a:cs typeface="Times New Roman" panose="02020603050405020304" pitchFamily="18" charset="0"/>
              </a:rPr>
              <a:t>Vijf weken na de re-kanalisatie lijkt de situatie iets te verbeteren</a:t>
            </a:r>
            <a:endParaRPr lang="nl-NL" sz="1800" dirty="0">
              <a:latin typeface="Roboto" panose="02000000000000000000" pitchFamily="2" charset="0"/>
              <a:ea typeface="Roboto" panose="02000000000000000000" pitchFamily="2" charset="0"/>
            </a:endParaRPr>
          </a:p>
        </p:txBody>
      </p:sp>
      <p:sp>
        <p:nvSpPr>
          <p:cNvPr id="47" name="Rechthoek 46">
            <a:extLst>
              <a:ext uri="{FF2B5EF4-FFF2-40B4-BE49-F238E27FC236}">
                <a16:creationId xmlns:a16="http://schemas.microsoft.com/office/drawing/2014/main" id="{E88A0836-7795-C28A-877A-A93A64FB4E28}"/>
              </a:ext>
            </a:extLst>
          </p:cNvPr>
          <p:cNvSpPr/>
          <p:nvPr/>
        </p:nvSpPr>
        <p:spPr>
          <a:xfrm>
            <a:off x="624840" y="962373"/>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Casus 2</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
        <p:nvSpPr>
          <p:cNvPr id="6" name="Tekstvak 5">
            <a:extLst>
              <a:ext uri="{FF2B5EF4-FFF2-40B4-BE49-F238E27FC236}">
                <a16:creationId xmlns:a16="http://schemas.microsoft.com/office/drawing/2014/main" id="{79C8C17A-3E76-2E4B-9DDF-F96D2D770DE8}"/>
              </a:ext>
            </a:extLst>
          </p:cNvPr>
          <p:cNvSpPr txBox="1"/>
          <p:nvPr/>
        </p:nvSpPr>
        <p:spPr>
          <a:xfrm>
            <a:off x="624840" y="5628937"/>
            <a:ext cx="6085320" cy="553998"/>
          </a:xfrm>
          <a:prstGeom prst="rect">
            <a:avLst/>
          </a:prstGeom>
          <a:noFill/>
        </p:spPr>
        <p:txBody>
          <a:bodyPr wrap="none" rtlCol="0">
            <a:spAutoFit/>
          </a:bodyPr>
          <a:lstStyle/>
          <a:p>
            <a:r>
              <a:rPr lang="nl-NL" sz="1000" b="1" dirty="0"/>
              <a:t>Bron:</a:t>
            </a:r>
            <a:r>
              <a:rPr lang="nl-NL" sz="1000" dirty="0"/>
              <a:t/>
            </a:r>
            <a:br>
              <a:rPr lang="nl-NL" sz="1000" dirty="0"/>
            </a:br>
            <a:r>
              <a:rPr lang="nl-NL" sz="1000" dirty="0"/>
              <a:t>Gebaseerd op: </a:t>
            </a:r>
            <a:r>
              <a:rPr lang="nl-NL" sz="1000" dirty="0" err="1"/>
              <a:t>Lenselink</a:t>
            </a:r>
            <a:r>
              <a:rPr lang="nl-NL" sz="1000" dirty="0"/>
              <a:t>, E. &amp; Van Leeuwen, R. </a:t>
            </a:r>
            <a:r>
              <a:rPr lang="nl-NL" sz="1000" i="1" dirty="0"/>
              <a:t>Casus diabetische voet</a:t>
            </a:r>
            <a:r>
              <a:rPr lang="nl-NL" sz="1000" dirty="0"/>
              <a:t>. WCS Nieuws, jaargang 28, nr. 2, juni 2012.</a:t>
            </a:r>
            <a:br>
              <a:rPr lang="nl-NL" sz="1000" dirty="0"/>
            </a:br>
            <a:r>
              <a:rPr lang="nl-NL" sz="1000" i="1" dirty="0"/>
              <a:t>Aangepaste, fictieve casus voor scholingsdoeleinden</a:t>
            </a:r>
            <a:r>
              <a:rPr lang="nl-NL" sz="1000" dirty="0"/>
              <a:t>.</a:t>
            </a:r>
          </a:p>
        </p:txBody>
      </p:sp>
      <p:pic>
        <p:nvPicPr>
          <p:cNvPr id="9" name="Afbeelding 8" descr="Afbeelding met Vlees, huid, close-up, persoon&#10;&#10;Automatisch gegenereerde beschrijving">
            <a:extLst>
              <a:ext uri="{FF2B5EF4-FFF2-40B4-BE49-F238E27FC236}">
                <a16:creationId xmlns:a16="http://schemas.microsoft.com/office/drawing/2014/main" id="{D1117919-ED58-BB4D-B468-17775EE5A40F}"/>
              </a:ext>
            </a:extLst>
          </p:cNvPr>
          <p:cNvPicPr>
            <a:picLocks noChangeAspect="1"/>
          </p:cNvPicPr>
          <p:nvPr/>
        </p:nvPicPr>
        <p:blipFill>
          <a:blip r:embed="rId6"/>
          <a:stretch>
            <a:fillRect/>
          </a:stretch>
        </p:blipFill>
        <p:spPr>
          <a:xfrm>
            <a:off x="563748" y="2971800"/>
            <a:ext cx="2808312" cy="2514600"/>
          </a:xfrm>
          <a:prstGeom prst="rect">
            <a:avLst/>
          </a:prstGeom>
        </p:spPr>
      </p:pic>
      <p:sp>
        <p:nvSpPr>
          <p:cNvPr id="10" name="Tekstvak 9">
            <a:extLst>
              <a:ext uri="{FF2B5EF4-FFF2-40B4-BE49-F238E27FC236}">
                <a16:creationId xmlns:a16="http://schemas.microsoft.com/office/drawing/2014/main" id="{5EA42729-B1B1-D34F-B17C-297B9C5DDAB4}"/>
              </a:ext>
            </a:extLst>
          </p:cNvPr>
          <p:cNvSpPr txBox="1"/>
          <p:nvPr/>
        </p:nvSpPr>
        <p:spPr>
          <a:xfrm>
            <a:off x="3533389" y="3003243"/>
            <a:ext cx="2105411" cy="2031325"/>
          </a:xfrm>
          <a:prstGeom prst="rect">
            <a:avLst/>
          </a:prstGeom>
          <a:noFill/>
        </p:spPr>
        <p:txBody>
          <a:bodyPr wrap="square">
            <a:spAutoFit/>
          </a:bodyPr>
          <a:lstStyle/>
          <a:p>
            <a:r>
              <a:rPr lang="nl-NL" sz="1800" kern="100" dirty="0">
                <a:effectLst/>
                <a:latin typeface="Roboto" panose="02000000000000000000" pitchFamily="2" charset="0"/>
                <a:ea typeface="Roboto" panose="02000000000000000000" pitchFamily="2" charset="0"/>
                <a:cs typeface="Times New Roman" panose="02020603050405020304" pitchFamily="18" charset="0"/>
              </a:rPr>
              <a:t>De necrose lijkt op te lossen en er wordt besloten nog even door te gaan met conservatieve behandeling. </a:t>
            </a:r>
            <a:endParaRPr lang="nl-NL" dirty="0">
              <a:latin typeface="Roboto" panose="02000000000000000000" pitchFamily="2" charset="0"/>
              <a:ea typeface="Roboto" panose="02000000000000000000" pitchFamily="2" charset="0"/>
            </a:endParaRPr>
          </a:p>
        </p:txBody>
      </p:sp>
      <p:sp>
        <p:nvSpPr>
          <p:cNvPr id="11" name="Tekstvak 10">
            <a:extLst>
              <a:ext uri="{FF2B5EF4-FFF2-40B4-BE49-F238E27FC236}">
                <a16:creationId xmlns:a16="http://schemas.microsoft.com/office/drawing/2014/main" id="{EA28D7ED-CAB0-154E-8FD3-468AF7925A8C}"/>
              </a:ext>
            </a:extLst>
          </p:cNvPr>
          <p:cNvSpPr txBox="1"/>
          <p:nvPr/>
        </p:nvSpPr>
        <p:spPr>
          <a:xfrm>
            <a:off x="6793678" y="983884"/>
            <a:ext cx="4824536" cy="1987916"/>
          </a:xfrm>
          <a:prstGeom prst="rect">
            <a:avLst/>
          </a:prstGeom>
          <a:noFill/>
        </p:spPr>
        <p:txBody>
          <a:bodyPr wrap="square">
            <a:spAutoFit/>
          </a:bodyPr>
          <a:lstStyle/>
          <a:p>
            <a:pPr>
              <a:lnSpc>
                <a:spcPct val="115000"/>
              </a:lnSpc>
              <a:spcAft>
                <a:spcPts val="800"/>
              </a:spcAft>
            </a:pPr>
            <a:r>
              <a:rPr lang="nl-NL" sz="1800" kern="100" dirty="0">
                <a:effectLst/>
                <a:latin typeface="Roboto" panose="02000000000000000000" pitchFamily="2" charset="0"/>
                <a:ea typeface="Roboto" panose="02000000000000000000" pitchFamily="2" charset="0"/>
                <a:cs typeface="Times New Roman" panose="02020603050405020304" pitchFamily="18" charset="0"/>
              </a:rPr>
              <a:t>Er wordt nu gestart met </a:t>
            </a:r>
            <a:r>
              <a:rPr lang="nl-NL" sz="1800" kern="100" dirty="0" err="1">
                <a:effectLst/>
                <a:latin typeface="Roboto" panose="02000000000000000000" pitchFamily="2" charset="0"/>
                <a:ea typeface="Roboto" panose="02000000000000000000" pitchFamily="2" charset="0"/>
                <a:cs typeface="Times New Roman" panose="02020603050405020304" pitchFamily="18" charset="0"/>
              </a:rPr>
              <a:t>alginaat</a:t>
            </a:r>
            <a:r>
              <a:rPr lang="nl-NL" sz="1800" kern="100" dirty="0">
                <a:effectLst/>
                <a:latin typeface="Roboto" panose="02000000000000000000" pitchFamily="2" charset="0"/>
                <a:ea typeface="Roboto" panose="02000000000000000000" pitchFamily="2" charset="0"/>
                <a:cs typeface="Times New Roman" panose="02020603050405020304" pitchFamily="18" charset="0"/>
              </a:rPr>
              <a:t> met zilver op de wond. Na twee weken bestaat de wond uit 60% rood granulerend weefsel en uit 40% geel beslag (foto 3). Wel is er nog steeds botcontact. Er worden drie </a:t>
            </a:r>
            <a:r>
              <a:rPr lang="nl-NL" sz="1800" kern="100" dirty="0" err="1">
                <a:effectLst/>
                <a:latin typeface="Roboto" panose="02000000000000000000" pitchFamily="2" charset="0"/>
                <a:ea typeface="Roboto" panose="02000000000000000000" pitchFamily="2" charset="0"/>
                <a:cs typeface="Times New Roman" panose="02020603050405020304" pitchFamily="18" charset="0"/>
              </a:rPr>
              <a:t>botsequesters</a:t>
            </a:r>
            <a:r>
              <a:rPr lang="nl-NL" sz="1800" kern="100" dirty="0">
                <a:effectLst/>
                <a:latin typeface="Roboto" panose="02000000000000000000" pitchFamily="2" charset="0"/>
                <a:ea typeface="Roboto" panose="02000000000000000000" pitchFamily="2" charset="0"/>
                <a:cs typeface="Times New Roman" panose="02020603050405020304" pitchFamily="18" charset="0"/>
              </a:rPr>
              <a:t> verwijderd. </a:t>
            </a:r>
          </a:p>
        </p:txBody>
      </p:sp>
      <p:pic>
        <p:nvPicPr>
          <p:cNvPr id="12" name="Afbeelding 11" descr="Afbeelding met Vlees, persoon, huid, letsel&#10;&#10;Automatisch gegenereerde beschrijving">
            <a:extLst>
              <a:ext uri="{FF2B5EF4-FFF2-40B4-BE49-F238E27FC236}">
                <a16:creationId xmlns:a16="http://schemas.microsoft.com/office/drawing/2014/main" id="{46A95D0D-797F-1D42-A337-373CD216008D}"/>
              </a:ext>
            </a:extLst>
          </p:cNvPr>
          <p:cNvPicPr>
            <a:picLocks noChangeAspect="1"/>
          </p:cNvPicPr>
          <p:nvPr/>
        </p:nvPicPr>
        <p:blipFill>
          <a:blip r:embed="rId7"/>
          <a:stretch>
            <a:fillRect/>
          </a:stretch>
        </p:blipFill>
        <p:spPr>
          <a:xfrm>
            <a:off x="8745474" y="3018842"/>
            <a:ext cx="2872740" cy="2651760"/>
          </a:xfrm>
          <a:prstGeom prst="rect">
            <a:avLst/>
          </a:prstGeom>
        </p:spPr>
      </p:pic>
    </p:spTree>
    <p:extLst>
      <p:ext uri="{BB962C8B-B14F-4D97-AF65-F5344CB8AC3E}">
        <p14:creationId xmlns:p14="http://schemas.microsoft.com/office/powerpoint/2010/main" val="340970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3</a:t>
            </a:r>
          </a:p>
          <a:p>
            <a:pPr marL="0" indent="0">
              <a:buNone/>
            </a:pPr>
            <a:r>
              <a:rPr lang="nl-NL" sz="2400" dirty="0">
                <a:latin typeface="Roboto" panose="02000000000000000000" pitchFamily="2" charset="0"/>
                <a:ea typeface="Roboto" panose="02000000000000000000" pitchFamily="2" charset="0"/>
              </a:rPr>
              <a:t>Stelling: 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 zijn vrijwel altijd goed gevoelig voor </a:t>
            </a:r>
            <a:r>
              <a:rPr lang="nl-NL" sz="2400" b="1" dirty="0">
                <a:latin typeface="Roboto" panose="02000000000000000000" pitchFamily="2" charset="0"/>
                <a:ea typeface="Roboto" panose="02000000000000000000" pitchFamily="2" charset="0"/>
              </a:rPr>
              <a:t>flucloxacilline</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133973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r>
              <a:rPr lang="nl-NL" sz="2200" dirty="0">
                <a:latin typeface="Roboto" panose="02000000000000000000" pitchFamily="2" charset="0"/>
                <a:ea typeface="Roboto" panose="02000000000000000000" pitchFamily="2" charset="0"/>
              </a:rPr>
              <a:t>Achtergrond en doel</a:t>
            </a:r>
          </a:p>
          <a:p>
            <a:r>
              <a:rPr lang="nl-NL" sz="2200" dirty="0">
                <a:latin typeface="Roboto" panose="02000000000000000000" pitchFamily="2" charset="0"/>
                <a:ea typeface="Roboto" panose="02000000000000000000" pitchFamily="2" charset="0"/>
              </a:rPr>
              <a:t>Kennisvragen </a:t>
            </a:r>
          </a:p>
          <a:p>
            <a:r>
              <a:rPr lang="nl-NL" sz="2200" dirty="0">
                <a:latin typeface="Roboto" panose="02000000000000000000" pitchFamily="2" charset="0"/>
                <a:ea typeface="Roboto" panose="02000000000000000000" pitchFamily="2" charset="0"/>
              </a:rPr>
              <a:t>Cellulitis en erysipelas</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dirty="0">
                <a:latin typeface="Roboto" panose="02000000000000000000" pitchFamily="2" charset="0"/>
                <a:ea typeface="Roboto" panose="02000000000000000000" pitchFamily="2" charset="0"/>
              </a:rPr>
              <a:t>Diabetische voet</a:t>
            </a:r>
          </a:p>
          <a:p>
            <a:pPr lvl="3"/>
            <a:r>
              <a:rPr lang="nl-NL" dirty="0">
                <a:latin typeface="Roboto" panose="02000000000000000000" pitchFamily="2" charset="0"/>
                <a:ea typeface="Roboto" panose="02000000000000000000" pitchFamily="2" charset="0"/>
              </a:rPr>
              <a:t>Pathofysiologie, diagnostiek, therapie, wanneer verwijzen</a:t>
            </a:r>
          </a:p>
          <a:p>
            <a:pPr lvl="3"/>
            <a:r>
              <a:rPr lang="nl-NL" dirty="0">
                <a:latin typeface="Roboto" panose="02000000000000000000" pitchFamily="2" charset="0"/>
                <a:ea typeface="Roboto" panose="02000000000000000000" pitchFamily="2" charset="0"/>
              </a:rPr>
              <a:t>Casuïstiek</a:t>
            </a:r>
          </a:p>
          <a:p>
            <a:r>
              <a:rPr lang="nl-NL" sz="2200" dirty="0">
                <a:solidFill>
                  <a:srgbClr val="FF0000"/>
                </a:solidFill>
                <a:latin typeface="Roboto" panose="02000000000000000000" pitchFamily="2" charset="0"/>
                <a:ea typeface="Roboto" panose="02000000000000000000" pitchFamily="2" charset="0"/>
              </a:rPr>
              <a:t>Antwoorden kennisvragen</a:t>
            </a:r>
          </a:p>
          <a:p>
            <a:r>
              <a:rPr lang="nl-NL" sz="2200" dirty="0">
                <a:latin typeface="Roboto" panose="02000000000000000000" pitchFamily="2" charset="0"/>
                <a:ea typeface="Roboto" panose="02000000000000000000" pitchFamily="2" charset="0"/>
              </a:rPr>
              <a:t>Vragen en discussie</a:t>
            </a:r>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Inhoud scholing huidinfecties</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10297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47" name="Rechthoek 46">
            <a:extLst>
              <a:ext uri="{FF2B5EF4-FFF2-40B4-BE49-F238E27FC236}">
                <a16:creationId xmlns:a16="http://schemas.microsoft.com/office/drawing/2014/main" id="{E88A0836-7795-C28A-877A-A93A64FB4E28}"/>
              </a:ext>
            </a:extLst>
          </p:cNvPr>
          <p:cNvSpPr/>
          <p:nvPr/>
        </p:nvSpPr>
        <p:spPr>
          <a:xfrm>
            <a:off x="4630782" y="2659559"/>
            <a:ext cx="10312420" cy="769441"/>
          </a:xfrm>
          <a:prstGeom prst="rect">
            <a:avLst/>
          </a:prstGeom>
          <a:noFill/>
        </p:spPr>
        <p:txBody>
          <a:bodyPr wrap="square" lIns="91440" tIns="45720" rIns="91440" bIns="45720">
            <a:spAutoFit/>
          </a:bodyPr>
          <a:lstStyle/>
          <a:p>
            <a:r>
              <a:rPr lang="nl-NL" sz="4400" b="1" dirty="0" smtClean="0">
                <a:ln w="0">
                  <a:noFill/>
                </a:ln>
                <a:solidFill>
                  <a:schemeClr val="accent3"/>
                </a:solidFill>
                <a:latin typeface="Baskerville SemiBold" panose="02020502070401020303" pitchFamily="18" charset="0"/>
                <a:ea typeface="Baskerville SemiBold" panose="02020502070401020303" pitchFamily="18" charset="0"/>
              </a:rPr>
              <a:t>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64106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1</a:t>
            </a:r>
          </a:p>
          <a:p>
            <a:pPr marL="0" indent="0">
              <a:buNone/>
            </a:pPr>
            <a:r>
              <a:rPr lang="nl-NL" sz="2400" dirty="0">
                <a:latin typeface="Roboto" panose="02000000000000000000" pitchFamily="2" charset="0"/>
                <a:ea typeface="Roboto" panose="02000000000000000000" pitchFamily="2" charset="0"/>
              </a:rPr>
              <a:t>Welke stelling over cellulitis en erysipelas is juist</a:t>
            </a:r>
          </a:p>
          <a:p>
            <a:pPr marL="457200" indent="-457200">
              <a:buFont typeface="+mj-lt"/>
              <a:buAutoNum type="alphaLcParenR"/>
            </a:pPr>
            <a:r>
              <a:rPr lang="nl-NL" sz="2400" dirty="0">
                <a:latin typeface="Roboto" panose="02000000000000000000" pitchFamily="2" charset="0"/>
                <a:ea typeface="Roboto" panose="02000000000000000000" pitchFamily="2" charset="0"/>
              </a:rPr>
              <a:t>Cellulitis wordt veroorzaakt door streptokokken en erysipelas door </a:t>
            </a:r>
            <a:r>
              <a:rPr lang="nl-NL" sz="2400" i="1" dirty="0">
                <a:latin typeface="Roboto" panose="02000000000000000000" pitchFamily="2" charset="0"/>
                <a:ea typeface="Roboto" panose="02000000000000000000" pitchFamily="2" charset="0"/>
              </a:rPr>
              <a:t>Staphylococcus aureus</a:t>
            </a:r>
          </a:p>
          <a:p>
            <a:pPr marL="457200" indent="-457200">
              <a:buFont typeface="+mj-lt"/>
              <a:buAutoNum type="alphaLcParenR"/>
            </a:pPr>
            <a:r>
              <a:rPr lang="nl-NL" sz="2400" dirty="0">
                <a:latin typeface="Roboto" panose="02000000000000000000" pitchFamily="2" charset="0"/>
                <a:ea typeface="Roboto" panose="02000000000000000000" pitchFamily="2" charset="0"/>
              </a:rPr>
              <a:t>Cellulitis wordt veroorzaakt door </a:t>
            </a:r>
            <a:r>
              <a:rPr lang="nl-NL" sz="2400" i="1" dirty="0">
                <a:latin typeface="Roboto" panose="02000000000000000000" pitchFamily="2" charset="0"/>
                <a:ea typeface="Roboto" panose="02000000000000000000" pitchFamily="2" charset="0"/>
              </a:rPr>
              <a:t>Staphylococcus aureus </a:t>
            </a:r>
            <a:r>
              <a:rPr lang="nl-NL" sz="2400" dirty="0">
                <a:latin typeface="Roboto" panose="02000000000000000000" pitchFamily="2" charset="0"/>
                <a:ea typeface="Roboto" panose="02000000000000000000" pitchFamily="2" charset="0"/>
              </a:rPr>
              <a:t>en erysipelas door streptokokken</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Beide ziektebeelden kunnen door zowel </a:t>
            </a:r>
            <a:r>
              <a:rPr lang="nl-NL" sz="2400" i="1" dirty="0">
                <a:solidFill>
                  <a:srgbClr val="00B050"/>
                </a:solidFill>
                <a:latin typeface="Roboto" panose="02000000000000000000" pitchFamily="2" charset="0"/>
                <a:ea typeface="Roboto" panose="02000000000000000000" pitchFamily="2" charset="0"/>
              </a:rPr>
              <a:t>S. aureus </a:t>
            </a:r>
            <a:r>
              <a:rPr lang="nl-NL" sz="2400" dirty="0">
                <a:solidFill>
                  <a:srgbClr val="00B050"/>
                </a:solidFill>
                <a:latin typeface="Roboto" panose="02000000000000000000" pitchFamily="2" charset="0"/>
                <a:ea typeface="Roboto" panose="02000000000000000000" pitchFamily="2" charset="0"/>
              </a:rPr>
              <a:t>als streptokokken worden veroorzaakt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062448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2</a:t>
            </a:r>
          </a:p>
          <a:p>
            <a:pPr marL="0" indent="0">
              <a:buNone/>
            </a:pPr>
            <a:r>
              <a:rPr lang="nl-NL" sz="2400" dirty="0">
                <a:latin typeface="Roboto" panose="02000000000000000000" pitchFamily="2" charset="0"/>
                <a:ea typeface="Roboto" panose="02000000000000000000" pitchFamily="2" charset="0"/>
              </a:rPr>
              <a:t>Welk onderzoek dient standaard te worden ingezet bij een (verdenking op) cellulitis of erysipelas?</a:t>
            </a:r>
          </a:p>
          <a:p>
            <a:pPr marL="457200" indent="-457200">
              <a:buFont typeface="+mj-lt"/>
              <a:buAutoNum type="alphaLcParenR"/>
            </a:pPr>
            <a:r>
              <a:rPr lang="nl-NL" sz="2400" dirty="0">
                <a:latin typeface="Roboto" panose="02000000000000000000" pitchFamily="2" charset="0"/>
                <a:ea typeface="Roboto" panose="02000000000000000000" pitchFamily="2" charset="0"/>
              </a:rPr>
              <a:t>Een </a:t>
            </a:r>
            <a:r>
              <a:rPr lang="nl-NL" sz="2400" dirty="0" err="1">
                <a:latin typeface="Roboto" panose="02000000000000000000" pitchFamily="2" charset="0"/>
                <a:ea typeface="Roboto" panose="02000000000000000000" pitchFamily="2" charset="0"/>
              </a:rPr>
              <a:t>huidswab</a:t>
            </a:r>
            <a:r>
              <a:rPr lang="nl-NL" sz="2400" dirty="0">
                <a:latin typeface="Roboto" panose="02000000000000000000" pitchFamily="2" charset="0"/>
                <a:ea typeface="Roboto" panose="02000000000000000000" pitchFamily="2" charset="0"/>
              </a:rPr>
              <a:t> van het aangedane lichaamsdeel</a:t>
            </a:r>
          </a:p>
          <a:p>
            <a:pPr marL="457200" indent="-457200">
              <a:buFont typeface="+mj-lt"/>
              <a:buAutoNum type="alphaLcParenR"/>
            </a:pPr>
            <a:r>
              <a:rPr lang="nl-NL" sz="2400" dirty="0">
                <a:latin typeface="Roboto" panose="02000000000000000000" pitchFamily="2" charset="0"/>
                <a:ea typeface="Roboto" panose="02000000000000000000" pitchFamily="2" charset="0"/>
              </a:rPr>
              <a:t>Een bloedkweek</a:t>
            </a:r>
          </a:p>
          <a:p>
            <a:pPr marL="457200" indent="-457200">
              <a:buFont typeface="+mj-lt"/>
              <a:buAutoNum type="alphaLcParenR"/>
            </a:pPr>
            <a:r>
              <a:rPr lang="nl-NL" sz="2400" dirty="0">
                <a:latin typeface="Roboto" panose="02000000000000000000" pitchFamily="2" charset="0"/>
                <a:ea typeface="Roboto" panose="02000000000000000000" pitchFamily="2" charset="0"/>
              </a:rPr>
              <a:t>Een echo ter uitsluiting van een DVT</a:t>
            </a:r>
          </a:p>
          <a:p>
            <a:pPr marL="457200" indent="-457200">
              <a:buFont typeface="+mj-lt"/>
              <a:buAutoNum type="alphaLcParenR"/>
            </a:pPr>
            <a:r>
              <a:rPr lang="nl-NL" sz="2400" dirty="0">
                <a:latin typeface="Roboto" panose="02000000000000000000" pitchFamily="2" charset="0"/>
                <a:ea typeface="Roboto" panose="02000000000000000000" pitchFamily="2" charset="0"/>
              </a:rPr>
              <a:t>Serologie voor streptokokken</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Geen van bovenstaande onderzoeken</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175618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3</a:t>
            </a:r>
          </a:p>
          <a:p>
            <a:pPr marL="0" indent="0">
              <a:buNone/>
            </a:pPr>
            <a:r>
              <a:rPr lang="nl-NL" sz="2400" dirty="0">
                <a:latin typeface="Roboto" panose="02000000000000000000" pitchFamily="2" charset="0"/>
                <a:ea typeface="Roboto" panose="02000000000000000000" pitchFamily="2" charset="0"/>
              </a:rPr>
              <a:t>Stelling: 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 zijn vrijwel altijd goed gevoelig voor </a:t>
            </a:r>
            <a:r>
              <a:rPr lang="nl-NL" sz="2400" b="1" dirty="0">
                <a:latin typeface="Roboto" panose="02000000000000000000" pitchFamily="2" charset="0"/>
                <a:ea typeface="Roboto" panose="02000000000000000000" pitchFamily="2" charset="0"/>
              </a:rPr>
              <a:t>flucloxacilline</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1341899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4</a:t>
            </a:r>
          </a:p>
          <a:p>
            <a:pPr marL="0" indent="0">
              <a:buNone/>
            </a:pPr>
            <a:r>
              <a:rPr lang="nl-NL" sz="2400" dirty="0">
                <a:latin typeface="Roboto" panose="02000000000000000000" pitchFamily="2" charset="0"/>
                <a:ea typeface="Roboto" panose="02000000000000000000" pitchFamily="2" charset="0"/>
              </a:rPr>
              <a:t>Stelling: 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 zijn altijd goed gevoelig voor </a:t>
            </a:r>
            <a:r>
              <a:rPr lang="nl-NL" sz="2400" b="1" dirty="0">
                <a:latin typeface="Roboto" panose="02000000000000000000" pitchFamily="2" charset="0"/>
                <a:ea typeface="Roboto" panose="02000000000000000000" pitchFamily="2" charset="0"/>
              </a:rPr>
              <a:t>clindamycine</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3766554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5</a:t>
            </a:r>
          </a:p>
          <a:p>
            <a:pPr marL="0" indent="0">
              <a:buNone/>
            </a:pPr>
            <a:r>
              <a:rPr lang="nl-NL" sz="2400" dirty="0">
                <a:latin typeface="Roboto" panose="02000000000000000000" pitchFamily="2" charset="0"/>
                <a:ea typeface="Roboto" panose="02000000000000000000" pitchFamily="2" charset="0"/>
              </a:rPr>
              <a:t>Stelling: Flucloxacilline kan het beste worden ingenomen op een nuchtere maag</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3279606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6</a:t>
            </a:r>
          </a:p>
          <a:p>
            <a:pPr marL="0" indent="0">
              <a:buNone/>
            </a:pPr>
            <a:r>
              <a:rPr lang="nl-NL" sz="2400" dirty="0">
                <a:latin typeface="Roboto" panose="02000000000000000000" pitchFamily="2" charset="0"/>
                <a:ea typeface="Roboto" panose="02000000000000000000" pitchFamily="2" charset="0"/>
              </a:rPr>
              <a:t>Stelling: Als er progressie van de cellulitis of erysipelas is onder flucloxacilline, is er meest waarschijnlijk sprake van een MRSA </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2726238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7</a:t>
            </a:r>
          </a:p>
          <a:p>
            <a:pPr marL="0" indent="0">
              <a:buNone/>
            </a:pPr>
            <a:r>
              <a:rPr lang="nl-NL" sz="2400" dirty="0">
                <a:latin typeface="Roboto" panose="02000000000000000000" pitchFamily="2" charset="0"/>
                <a:ea typeface="Roboto" panose="02000000000000000000" pitchFamily="2" charset="0"/>
              </a:rPr>
              <a:t>Profylaxe bij recidiverende huidinfecties middels penicilline intramusculair is effectief tegen</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alleen streptokokken</a:t>
            </a:r>
          </a:p>
          <a:p>
            <a:pPr marL="457200" indent="-457200">
              <a:buFont typeface="+mj-lt"/>
              <a:buAutoNum type="alphaLcParenR"/>
            </a:pPr>
            <a:r>
              <a:rPr lang="nl-NL" sz="2400" dirty="0">
                <a:latin typeface="Roboto" panose="02000000000000000000" pitchFamily="2" charset="0"/>
                <a:ea typeface="Roboto" panose="02000000000000000000" pitchFamily="2" charset="0"/>
              </a:rPr>
              <a:t>alleen </a:t>
            </a:r>
            <a:r>
              <a:rPr lang="nl-NL" sz="2400" i="1" dirty="0">
                <a:latin typeface="Roboto" panose="02000000000000000000" pitchFamily="2" charset="0"/>
                <a:ea typeface="Roboto" panose="02000000000000000000" pitchFamily="2" charset="0"/>
              </a:rPr>
              <a:t>S. aureus</a:t>
            </a:r>
          </a:p>
          <a:p>
            <a:pPr marL="457200" indent="-457200">
              <a:buFont typeface="+mj-lt"/>
              <a:buAutoNum type="alphaLcParenR"/>
            </a:pPr>
            <a:r>
              <a:rPr lang="nl-NL" sz="2400" dirty="0">
                <a:latin typeface="Roboto" panose="02000000000000000000" pitchFamily="2" charset="0"/>
                <a:ea typeface="Roboto" panose="02000000000000000000" pitchFamily="2" charset="0"/>
              </a:rPr>
              <a:t>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3300819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8</a:t>
            </a:r>
          </a:p>
          <a:p>
            <a:pPr marL="0" indent="0">
              <a:buNone/>
            </a:pPr>
            <a:r>
              <a:rPr lang="nl-NL" sz="2400" dirty="0">
                <a:latin typeface="Roboto" panose="02000000000000000000" pitchFamily="2" charset="0"/>
                <a:ea typeface="Roboto" panose="02000000000000000000" pitchFamily="2" charset="0"/>
              </a:rPr>
              <a:t>Stelling: Diabetische voetulcera behoeven niet altijd antibiotische behandeling</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702141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4</a:t>
            </a:r>
          </a:p>
          <a:p>
            <a:pPr marL="0" indent="0">
              <a:buNone/>
            </a:pPr>
            <a:r>
              <a:rPr lang="nl-NL" sz="2400" dirty="0">
                <a:latin typeface="Roboto" panose="02000000000000000000" pitchFamily="2" charset="0"/>
                <a:ea typeface="Roboto" panose="02000000000000000000" pitchFamily="2" charset="0"/>
              </a:rPr>
              <a:t>Stelling: Zowel </a:t>
            </a:r>
            <a:r>
              <a:rPr lang="nl-NL" sz="2400" i="1" dirty="0">
                <a:latin typeface="Roboto" panose="02000000000000000000" pitchFamily="2" charset="0"/>
                <a:ea typeface="Roboto" panose="02000000000000000000" pitchFamily="2" charset="0"/>
              </a:rPr>
              <a:t>S. aureus </a:t>
            </a:r>
            <a:r>
              <a:rPr lang="nl-NL" sz="2400" dirty="0">
                <a:latin typeface="Roboto" panose="02000000000000000000" pitchFamily="2" charset="0"/>
                <a:ea typeface="Roboto" panose="02000000000000000000" pitchFamily="2" charset="0"/>
              </a:rPr>
              <a:t>als streptokokken zijn altijd goed gevoelig voor </a:t>
            </a:r>
            <a:r>
              <a:rPr lang="nl-NL" sz="2400" b="1" dirty="0">
                <a:latin typeface="Roboto" panose="02000000000000000000" pitchFamily="2" charset="0"/>
                <a:ea typeface="Roboto" panose="02000000000000000000" pitchFamily="2" charset="0"/>
              </a:rPr>
              <a:t>clindamycine</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637365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9</a:t>
            </a:r>
          </a:p>
          <a:p>
            <a:pPr marL="0" indent="0">
              <a:buNone/>
            </a:pPr>
            <a:r>
              <a:rPr lang="nl-NL" sz="2400" dirty="0">
                <a:latin typeface="Roboto" panose="02000000000000000000" pitchFamily="2" charset="0"/>
                <a:ea typeface="Roboto" panose="02000000000000000000" pitchFamily="2" charset="0"/>
              </a:rPr>
              <a:t>Stelling: Wanneer er geen directe mogelijkheid is tot het afnemen van een diep weefselbiopt van een geïnfecteerd ulcus dient een </a:t>
            </a:r>
            <a:r>
              <a:rPr lang="nl-NL" sz="2400" dirty="0" err="1">
                <a:latin typeface="Roboto" panose="02000000000000000000" pitchFamily="2" charset="0"/>
                <a:ea typeface="Roboto" panose="02000000000000000000" pitchFamily="2" charset="0"/>
              </a:rPr>
              <a:t>wondswab</a:t>
            </a:r>
            <a:r>
              <a:rPr lang="nl-NL" sz="2400" dirty="0">
                <a:latin typeface="Roboto" panose="02000000000000000000" pitchFamily="2" charset="0"/>
                <a:ea typeface="Roboto" panose="02000000000000000000" pitchFamily="2" charset="0"/>
              </a:rPr>
              <a:t> te worden afgenomen voor het bepalen van het antibiotisch beleid </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3715507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10</a:t>
            </a:r>
          </a:p>
          <a:p>
            <a:pPr marL="0" indent="0">
              <a:buNone/>
            </a:pPr>
            <a:r>
              <a:rPr lang="nl-NL" sz="2400" dirty="0">
                <a:latin typeface="Roboto" panose="02000000000000000000" pitchFamily="2" charset="0"/>
                <a:ea typeface="Roboto" panose="02000000000000000000" pitchFamily="2" charset="0"/>
              </a:rPr>
              <a:t>Welke stelling over patiënten met een diabetische voet met een bewezen osteomyelitis is waar?</a:t>
            </a:r>
          </a:p>
          <a:p>
            <a:pPr marL="457200" indent="-457200">
              <a:buFont typeface="+mj-lt"/>
              <a:buAutoNum type="alphaLcParenR"/>
            </a:pPr>
            <a:r>
              <a:rPr lang="nl-NL" sz="2400" dirty="0">
                <a:latin typeface="Roboto" panose="02000000000000000000" pitchFamily="2" charset="0"/>
                <a:ea typeface="Roboto" panose="02000000000000000000" pitchFamily="2" charset="0"/>
              </a:rPr>
              <a:t>Bij deze patiënten is amputatie de enige curatieve optie</a:t>
            </a:r>
          </a:p>
          <a:p>
            <a:pPr marL="457200" indent="-457200">
              <a:buFont typeface="+mj-lt"/>
              <a:buAutoNum type="alphaLcParenR"/>
            </a:pPr>
            <a:r>
              <a:rPr lang="nl-NL" sz="2400" dirty="0">
                <a:solidFill>
                  <a:srgbClr val="00B050"/>
                </a:solidFill>
                <a:latin typeface="Roboto" panose="02000000000000000000" pitchFamily="2" charset="0"/>
                <a:ea typeface="Roboto" panose="02000000000000000000" pitchFamily="2" charset="0"/>
              </a:rPr>
              <a:t>Over het algemeen is intraveneuze behandeling met antibiotica bij deze infecties noodzakelijk</a:t>
            </a:r>
          </a:p>
          <a:p>
            <a:pPr marL="457200" indent="-457200">
              <a:buFont typeface="+mj-lt"/>
              <a:buAutoNum type="alphaLcParenR"/>
            </a:pPr>
            <a:r>
              <a:rPr lang="nl-NL" sz="2400" dirty="0">
                <a:latin typeface="Roboto" panose="02000000000000000000" pitchFamily="2" charset="0"/>
                <a:ea typeface="Roboto" panose="02000000000000000000" pitchFamily="2" charset="0"/>
              </a:rPr>
              <a:t>Deze patiënten kunnen meestal met volledige orale antibiotische therapie worden behandeld</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Antwoorden kennisvragen</a:t>
            </a:r>
          </a:p>
        </p:txBody>
      </p:sp>
    </p:spTree>
    <p:extLst>
      <p:ext uri="{BB962C8B-B14F-4D97-AF65-F5344CB8AC3E}">
        <p14:creationId xmlns:p14="http://schemas.microsoft.com/office/powerpoint/2010/main" val="962034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D124E241-5045-6E95-399C-07651C219376}"/>
              </a:ext>
            </a:extLst>
          </p:cNvPr>
          <p:cNvPicPr>
            <a:picLocks noChangeAspect="1"/>
          </p:cNvPicPr>
          <p:nvPr/>
        </p:nvPicPr>
        <p:blipFill>
          <a:blip r:embed="rId3"/>
          <a:srcRect t="10982" b="10982"/>
          <a:stretch/>
        </p:blipFill>
        <p:spPr>
          <a:xfrm>
            <a:off x="0" y="0"/>
            <a:ext cx="12192000" cy="6858000"/>
          </a:xfrm>
          <a:prstGeom prst="rect">
            <a:avLst/>
          </a:prstGeom>
        </p:spPr>
      </p:pic>
    </p:spTree>
    <p:extLst>
      <p:ext uri="{BB962C8B-B14F-4D97-AF65-F5344CB8AC3E}">
        <p14:creationId xmlns:p14="http://schemas.microsoft.com/office/powerpoint/2010/main" val="1696356774"/>
      </p:ext>
    </p:extLst>
  </p:cSld>
  <p:clrMapOvr>
    <a:masterClrMapping/>
  </p:clrMapOvr>
  <p:transition spd="slow" advClick="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5</a:t>
            </a:r>
          </a:p>
          <a:p>
            <a:pPr marL="0" indent="0">
              <a:buNone/>
            </a:pPr>
            <a:r>
              <a:rPr lang="nl-NL" sz="2400" dirty="0">
                <a:latin typeface="Roboto" panose="02000000000000000000" pitchFamily="2" charset="0"/>
                <a:ea typeface="Roboto" panose="02000000000000000000" pitchFamily="2" charset="0"/>
              </a:rPr>
              <a:t>Stelling: Flucloxacilline kan het beste worden ingenomen op een nuchtere maag</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861143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9F180307-1369-0909-266A-16A2A63C300E}"/>
              </a:ext>
            </a:extLst>
          </p:cNvPr>
          <p:cNvPicPr>
            <a:picLocks noChangeAspect="1"/>
          </p:cNvPicPr>
          <p:nvPr/>
        </p:nvPicPr>
        <p:blipFill>
          <a:blip r:embed="rId3"/>
          <a:srcRect l="841" t="7234" b="3642"/>
          <a:stretch/>
        </p:blipFill>
        <p:spPr>
          <a:xfrm>
            <a:off x="0" y="0"/>
            <a:ext cx="12192000" cy="6858000"/>
          </a:xfrm>
          <a:prstGeom prst="rect">
            <a:avLst/>
          </a:prstGeom>
        </p:spPr>
      </p:pic>
      <p:pic>
        <p:nvPicPr>
          <p:cNvPr id="16" name="Graphic 15" descr="Ganzenveer silhouet">
            <a:extLst>
              <a:ext uri="{FF2B5EF4-FFF2-40B4-BE49-F238E27FC236}">
                <a16:creationId xmlns:a16="http://schemas.microsoft.com/office/drawing/2014/main" id="{D41C2F3A-7458-89C2-D693-06CBA2C38A0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638800" y="2971800"/>
            <a:ext cx="914400" cy="914400"/>
          </a:xfrm>
          <a:prstGeom prst="rect">
            <a:avLst/>
          </a:prstGeom>
        </p:spPr>
      </p:pic>
      <p:sp>
        <p:nvSpPr>
          <p:cNvPr id="23" name="Tijdelijke aanduiding voor inhoud 2">
            <a:extLst>
              <a:ext uri="{FF2B5EF4-FFF2-40B4-BE49-F238E27FC236}">
                <a16:creationId xmlns:a16="http://schemas.microsoft.com/office/drawing/2014/main" id="{13054F1D-9CD0-5258-6707-42CA08F1CF79}"/>
              </a:ext>
            </a:extLst>
          </p:cNvPr>
          <p:cNvSpPr>
            <a:spLocks noGrp="1"/>
          </p:cNvSpPr>
          <p:nvPr>
            <p:ph idx="1"/>
          </p:nvPr>
        </p:nvSpPr>
        <p:spPr>
          <a:xfrm>
            <a:off x="624840" y="2371761"/>
            <a:ext cx="7621988" cy="4351338"/>
          </a:xfrm>
        </p:spPr>
        <p:txBody>
          <a:bodyPr>
            <a:normAutofit/>
          </a:bodyPr>
          <a:lstStyle/>
          <a:p>
            <a:pPr marL="0" indent="0">
              <a:buNone/>
            </a:pPr>
            <a:r>
              <a:rPr lang="nl-NL" sz="2400" b="1" dirty="0">
                <a:latin typeface="Roboto" panose="02000000000000000000" pitchFamily="2" charset="0"/>
                <a:ea typeface="Roboto" panose="02000000000000000000" pitchFamily="2" charset="0"/>
              </a:rPr>
              <a:t>Vraag 6</a:t>
            </a:r>
          </a:p>
          <a:p>
            <a:pPr marL="0" indent="0">
              <a:buNone/>
            </a:pPr>
            <a:r>
              <a:rPr lang="nl-NL" sz="2400" dirty="0">
                <a:latin typeface="Roboto" panose="02000000000000000000" pitchFamily="2" charset="0"/>
                <a:ea typeface="Roboto" panose="02000000000000000000" pitchFamily="2" charset="0"/>
              </a:rPr>
              <a:t>Stelling: Als er progressie van de cellulitis of erysipelas is onder flucloxacilline, is er meest waarschijnlijk sprake van een MRSA </a:t>
            </a:r>
          </a:p>
          <a:p>
            <a:pPr marL="0" indent="0">
              <a:buNone/>
            </a:pPr>
            <a:r>
              <a:rPr lang="nl-NL" sz="2400" dirty="0">
                <a:latin typeface="Roboto" panose="02000000000000000000" pitchFamily="2" charset="0"/>
                <a:ea typeface="Roboto" panose="02000000000000000000" pitchFamily="2" charset="0"/>
              </a:rPr>
              <a:t>Dit is:</a:t>
            </a:r>
          </a:p>
          <a:p>
            <a:pPr marL="457200" indent="-457200">
              <a:buFont typeface="+mj-lt"/>
              <a:buAutoNum type="alphaLcParenR"/>
            </a:pPr>
            <a:r>
              <a:rPr lang="nl-NL" sz="2400" dirty="0">
                <a:latin typeface="Roboto" panose="02000000000000000000" pitchFamily="2" charset="0"/>
                <a:ea typeface="Roboto" panose="02000000000000000000" pitchFamily="2" charset="0"/>
              </a:rPr>
              <a:t>juist </a:t>
            </a:r>
          </a:p>
          <a:p>
            <a:pPr marL="457200" indent="-457200">
              <a:buFont typeface="+mj-lt"/>
              <a:buAutoNum type="alphaLcParenR"/>
            </a:pPr>
            <a:r>
              <a:rPr lang="nl-NL" sz="2400" dirty="0">
                <a:latin typeface="Roboto" panose="02000000000000000000" pitchFamily="2" charset="0"/>
                <a:ea typeface="Roboto" panose="02000000000000000000" pitchFamily="2" charset="0"/>
              </a:rPr>
              <a:t>onjuist</a:t>
            </a:r>
          </a:p>
          <a:p>
            <a:endParaRPr lang="nl-NL" sz="2400" dirty="0"/>
          </a:p>
        </p:txBody>
      </p:sp>
      <p:sp>
        <p:nvSpPr>
          <p:cNvPr id="47" name="Rechthoek 46">
            <a:extLst>
              <a:ext uri="{FF2B5EF4-FFF2-40B4-BE49-F238E27FC236}">
                <a16:creationId xmlns:a16="http://schemas.microsoft.com/office/drawing/2014/main" id="{E88A0836-7795-C28A-877A-A93A64FB4E28}"/>
              </a:ext>
            </a:extLst>
          </p:cNvPr>
          <p:cNvSpPr/>
          <p:nvPr/>
        </p:nvSpPr>
        <p:spPr>
          <a:xfrm>
            <a:off x="624840" y="1467419"/>
            <a:ext cx="10312420" cy="769441"/>
          </a:xfrm>
          <a:prstGeom prst="rect">
            <a:avLst/>
          </a:prstGeom>
          <a:noFill/>
        </p:spPr>
        <p:txBody>
          <a:bodyPr wrap="square" lIns="91440" tIns="45720" rIns="91440" bIns="45720">
            <a:spAutoFit/>
          </a:bodyPr>
          <a:lstStyle/>
          <a:p>
            <a:r>
              <a:rPr lang="nl-NL" sz="4400" b="1" dirty="0">
                <a:ln w="0">
                  <a:noFill/>
                </a:ln>
                <a:solidFill>
                  <a:schemeClr val="accent3"/>
                </a:solidFill>
                <a:latin typeface="Baskerville SemiBold" panose="02020502070401020303" pitchFamily="18" charset="0"/>
                <a:ea typeface="Baskerville SemiBold" panose="02020502070401020303" pitchFamily="18" charset="0"/>
              </a:rPr>
              <a:t>Kennisvragen</a:t>
            </a:r>
            <a:endParaRPr lang="nl-NL" sz="4400" b="1" cap="none" spc="0" dirty="0">
              <a:ln w="0">
                <a:noFill/>
              </a:ln>
              <a:solidFill>
                <a:schemeClr val="accent3"/>
              </a:solidFill>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9087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NAZL">
      <a:dk1>
        <a:srgbClr val="000000"/>
      </a:dk1>
      <a:lt1>
        <a:srgbClr val="FFFFFF"/>
      </a:lt1>
      <a:dk2>
        <a:srgbClr val="411837"/>
      </a:dk2>
      <a:lt2>
        <a:srgbClr val="E7E6E6"/>
      </a:lt2>
      <a:accent1>
        <a:srgbClr val="411837"/>
      </a:accent1>
      <a:accent2>
        <a:srgbClr val="AB9862"/>
      </a:accent2>
      <a:accent3>
        <a:srgbClr val="1D4441"/>
      </a:accent3>
      <a:accent4>
        <a:srgbClr val="122840"/>
      </a:accent4>
      <a:accent5>
        <a:srgbClr val="AB9862"/>
      </a:accent5>
      <a:accent6>
        <a:srgbClr val="411837"/>
      </a:accent6>
      <a:hlink>
        <a:srgbClr val="411837"/>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4351</Words>
  <Application>Microsoft Office PowerPoint</Application>
  <PresentationFormat>Breedbeeld</PresentationFormat>
  <Paragraphs>662</Paragraphs>
  <Slides>72</Slides>
  <Notes>72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72</vt:i4>
      </vt:variant>
    </vt:vector>
  </HeadingPairs>
  <TitlesOfParts>
    <vt:vector size="80" baseType="lpstr">
      <vt:lpstr>Aptos</vt:lpstr>
      <vt:lpstr>Aptos Display</vt:lpstr>
      <vt:lpstr>Arial</vt:lpstr>
      <vt:lpstr>Baskerville SemiBold</vt:lpstr>
      <vt:lpstr>Roboto</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Janssen</dc:creator>
  <cp:lastModifiedBy>Oppen - de By, M.F.J. (Maud) van</cp:lastModifiedBy>
  <cp:revision>52</cp:revision>
  <dcterms:created xsi:type="dcterms:W3CDTF">2024-03-27T14:04:17Z</dcterms:created>
  <dcterms:modified xsi:type="dcterms:W3CDTF">2026-03-10T11:37:33Z</dcterms:modified>
</cp:coreProperties>
</file>